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notesSlides/notesSlide3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notesSlides/notesSlide34.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8.xml" ContentType="application/vnd.openxmlformats-officedocument.themeOverride+xml"/>
  <Override PartName="/ppt/notesSlides/notesSlide35.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9.xml" ContentType="application/vnd.openxmlformats-officedocument.themeOverr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10.xml" ContentType="application/vnd.openxmlformats-officedocument.themeOverride+xml"/>
  <Override PartName="/ppt/notesSlides/notesSlide36.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11.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2.xml" ContentType="application/vnd.openxmlformats-officedocument.themeOverride+xml"/>
  <Override PartName="/ppt/notesSlides/notesSlide37.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13.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4.xml" ContentType="application/vnd.openxmlformats-officedocument.themeOverride+xml"/>
  <Override PartName="/ppt/notesSlides/notesSlide38.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15.xml" ContentType="application/vnd.openxmlformats-officedocument.themeOverride+xml"/>
  <Override PartName="/ppt/notesSlides/notesSlide39.xml" ContentType="application/vnd.openxmlformats-officedocument.presentationml.notesSl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16.xml" ContentType="application/vnd.openxmlformats-officedocument.themeOverr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17.xml" ContentType="application/vnd.openxmlformats-officedocument.themeOverr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8.xml" ContentType="application/vnd.openxmlformats-officedocument.themeOverr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19.xml" ContentType="application/vnd.openxmlformats-officedocument.themeOverride+xml"/>
  <Override PartName="/ppt/notesSlides/notesSlide42.xml" ContentType="application/vnd.openxmlformats-officedocument.presentationml.notesSl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20.xml" ContentType="application/vnd.openxmlformats-officedocument.themeOverr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21.xml" ContentType="application/vnd.openxmlformats-officedocument.themeOverride+xml"/>
  <Override PartName="/ppt/notesSlides/notesSlide43.xml" ContentType="application/vnd.openxmlformats-officedocument.presentationml.notesSl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22.xml" ContentType="application/vnd.openxmlformats-officedocument.themeOverride+xml"/>
  <Override PartName="/ppt/notesSlides/notesSlide44.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23.xml" ContentType="application/vnd.openxmlformats-officedocument.themeOverr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4115" r:id="rId4"/>
    <p:sldMasterId id="2147484118" r:id="rId5"/>
    <p:sldMasterId id="2147484145" r:id="rId6"/>
  </p:sldMasterIdLst>
  <p:notesMasterIdLst>
    <p:notesMasterId r:id="rId66"/>
  </p:notesMasterIdLst>
  <p:sldIdLst>
    <p:sldId id="256" r:id="rId7"/>
    <p:sldId id="1345" r:id="rId8"/>
    <p:sldId id="1347" r:id="rId9"/>
    <p:sldId id="1375" r:id="rId10"/>
    <p:sldId id="1371" r:id="rId11"/>
    <p:sldId id="1372" r:id="rId12"/>
    <p:sldId id="1373" r:id="rId13"/>
    <p:sldId id="1320" r:id="rId14"/>
    <p:sldId id="1312" r:id="rId15"/>
    <p:sldId id="1313" r:id="rId16"/>
    <p:sldId id="1314" r:id="rId17"/>
    <p:sldId id="1315" r:id="rId18"/>
    <p:sldId id="1316" r:id="rId19"/>
    <p:sldId id="1321" r:id="rId20"/>
    <p:sldId id="1317" r:id="rId21"/>
    <p:sldId id="1322" r:id="rId22"/>
    <p:sldId id="1356" r:id="rId23"/>
    <p:sldId id="1355" r:id="rId24"/>
    <p:sldId id="1324" r:id="rId25"/>
    <p:sldId id="1325" r:id="rId26"/>
    <p:sldId id="374" r:id="rId27"/>
    <p:sldId id="1195" r:id="rId28"/>
    <p:sldId id="1194" r:id="rId29"/>
    <p:sldId id="1268" r:id="rId30"/>
    <p:sldId id="1319" r:id="rId31"/>
    <p:sldId id="1274" r:id="rId32"/>
    <p:sldId id="1326" r:id="rId33"/>
    <p:sldId id="1359" r:id="rId34"/>
    <p:sldId id="1304" r:id="rId35"/>
    <p:sldId id="1287" r:id="rId36"/>
    <p:sldId id="1276" r:id="rId37"/>
    <p:sldId id="1349" r:id="rId38"/>
    <p:sldId id="1352" r:id="rId39"/>
    <p:sldId id="1354" r:id="rId40"/>
    <p:sldId id="1348" r:id="rId41"/>
    <p:sldId id="1351" r:id="rId42"/>
    <p:sldId id="1295" r:id="rId43"/>
    <p:sldId id="1339" r:id="rId44"/>
    <p:sldId id="1297" r:id="rId45"/>
    <p:sldId id="1277" r:id="rId46"/>
    <p:sldId id="1303" r:id="rId47"/>
    <p:sldId id="1285" r:id="rId48"/>
    <p:sldId id="1333" r:id="rId49"/>
    <p:sldId id="1334" r:id="rId50"/>
    <p:sldId id="447" r:id="rId51"/>
    <p:sldId id="1376" r:id="rId52"/>
    <p:sldId id="1265" r:id="rId53"/>
    <p:sldId id="1360" r:id="rId54"/>
    <p:sldId id="1264" r:id="rId55"/>
    <p:sldId id="1267" r:id="rId56"/>
    <p:sldId id="434" r:id="rId57"/>
    <p:sldId id="259" r:id="rId58"/>
    <p:sldId id="1361" r:id="rId59"/>
    <p:sldId id="1362" r:id="rId60"/>
    <p:sldId id="1363" r:id="rId61"/>
    <p:sldId id="1364" r:id="rId62"/>
    <p:sldId id="1365" r:id="rId63"/>
    <p:sldId id="1369" r:id="rId64"/>
    <p:sldId id="1374" r:id="rId65"/>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71B808-568D-1451-689C-65834A486051}" name="caroline.raffanti@pearson.com" initials="ca" userId="S::urn:spo:guest#caroline.raffanti@pearson.com::" providerId="AD"/>
  <p188:author id="{BC37894D-096D-0A73-B0F8-830F57D484DE}" name="Reginald Nichols" initials="" userId="S::reginald.nichols@pearson.com::6bbe93e4-72fa-4b8f-941e-14d5738a27b5" providerId="AD"/>
  <p188:author id="{5D571251-FAA0-F999-E638-F33DB42CF201}" name="xavier.webb@pearson.com" initials="xa" userId="S::urn:spo:guest#xavier.webb@pearson.com::" providerId="AD"/>
  <p188:author id="{BB38BE86-E5EF-9B5C-EF3A-507FC7D0727F}" name="Kennedy, Heather" initials="KH" userId="S::heather.kennedy_ctc.ca.gov#ext#@pearsoneducationinc.onmicrosoft.com::6be2ceed-0de3-4597-a6d7-ed391c5f0d17" providerId="AD"/>
  <p188:author id="{D679BC8B-73BE-3BEB-1C60-4125CA48E256}" name="laurie.thornley@pearson.com" initials="la" userId="S::urn:spo:guest#laurie.thornley@pearson.com::" providerId="AD"/>
  <p188:author id="{BA26BB99-D2AB-D255-F01F-A26BBC90B52C}" name="Kennedy, Heather" initials="KH" userId="S::Heather.Kennedy@ctc.ca.gov::cbaabc5a-586a-4955-b487-043b9fd24441" providerId="AD"/>
  <p188:author id="{82BE8ACA-0000-8773-20F2-9E70A59A48B7}" name="reginald.nichols@pearson.com" initials="re" userId="S::urn:spo:guest#reginald.nichols@pearson.com::" providerId="AD"/>
  <p188:author id="{7D3CA2DC-70FE-48C9-862B-C2F255A15708}" name="Kennedy, Heather" initials="KH" userId="S::heather.kennedy@ctc.ca.gov::cbaabc5a-586a-4955-b487-043b9fd2444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69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49E060-4779-4623-91B1-71CD973681E9}" v="7" dt="2024-08-26T21:13:58.6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673" autoAdjust="0"/>
  </p:normalViewPr>
  <p:slideViewPr>
    <p:cSldViewPr snapToGrid="0">
      <p:cViewPr varScale="1">
        <p:scale>
          <a:sx n="105" d="100"/>
          <a:sy n="105" d="100"/>
        </p:scale>
        <p:origin x="798" y="114"/>
      </p:cViewPr>
      <p:guideLst/>
    </p:cSldViewPr>
  </p:slideViewPr>
  <p:outlineViewPr>
    <p:cViewPr>
      <p:scale>
        <a:sx n="33" d="100"/>
        <a:sy n="33" d="100"/>
      </p:scale>
      <p:origin x="0" y="-8334"/>
    </p:cViewPr>
  </p:outlin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viewProps" Target="viewProps.xml"/><Relationship Id="rId7" Type="http://schemas.openxmlformats.org/officeDocument/2006/relationships/slide" Target="slides/slide1.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72"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embeddings/oleObject2.bin"/></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1.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oleObject" Target="../embeddings/oleObject3.bin"/></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Worksheet2.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3.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oleObject" Target="../embeddings/oleObject4.bin"/></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oleObject" Target="../embeddings/oleObject5.bin"/></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oleObject" Target="https://calctc-my.sharepoint.com/personal/heather_kennedy_ctc_ca_gov/Documents/Desktop/Survey%20data/LPA%20Coordinator%20survey%20visualizations.xlsx" TargetMode="External"/></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17.xml"/><Relationship Id="rId1" Type="http://schemas.microsoft.com/office/2011/relationships/chartStyle" Target="style17.xml"/><Relationship Id="rId4" Type="http://schemas.openxmlformats.org/officeDocument/2006/relationships/oleObject" Target="../embeddings/oleObject6.bin"/></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8.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package" Target="../embeddings/Microsoft_Excel_Worksheet4.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19.xm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package" Target="../embeddings/Microsoft_Excel_Worksheet5.xlsx"/></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20.xml"/><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oleObject" Target="file:///C:\Users\HKennedy\AppData\Local\Microsoft\Windows\INetCache\Content.Outlook\387AOOJA\LPA%20Candidate%20Survey%20Visualizations.xlsx" TargetMode="External"/></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oleObject" Target="file:///C:\Users\HKennedy\AppData\Local\Microsoft\Windows\INetCache\Content.Outlook\387AOOJA\LPA%20Coordinator%20survey%20visualizations.xlsx" TargetMode="External"/></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oleObject" Target="../embeddings/oleObject7.bin"/></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23.xml"/><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oleObject" Target="../embeddings/oleObject8.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560" b="0" i="0" u="none" strike="noStrike" kern="1200" spc="0" baseline="0">
                <a:solidFill>
                  <a:schemeClr val="tx1">
                    <a:lumMod val="65000"/>
                    <a:lumOff val="35000"/>
                  </a:schemeClr>
                </a:solidFill>
                <a:latin typeface="+mn-lt"/>
                <a:ea typeface="+mn-ea"/>
                <a:cs typeface="+mn-cs"/>
              </a:defRPr>
            </a:pPr>
            <a:r>
              <a:rPr lang="en-US"/>
              <a:t>N Pathway by Credential Area</a:t>
            </a:r>
          </a:p>
        </c:rich>
      </c:tx>
      <c:overlay val="0"/>
      <c:spPr>
        <a:noFill/>
        <a:ln>
          <a:noFill/>
        </a:ln>
        <a:effectLst/>
      </c:spPr>
      <c:txPr>
        <a:bodyPr rot="0" spcFirstLastPara="1" vertOverflow="ellipsis" vert="horz" wrap="square" anchor="ctr" anchorCtr="1"/>
        <a:lstStyle/>
        <a:p>
          <a:pPr>
            <a:defRPr sz="156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3.0264057901853176E-2"/>
          <c:y val="0.12441443392638296"/>
          <c:w val="0.95584705320925789"/>
          <c:h val="0.47234686007691334"/>
        </c:manualLayout>
      </c:layout>
      <c:barChart>
        <c:barDir val="col"/>
        <c:grouping val="clustered"/>
        <c:varyColors val="0"/>
        <c:ser>
          <c:idx val="0"/>
          <c:order val="0"/>
          <c:tx>
            <c:strRef>
              <c:f>Sheet1!$A$67</c:f>
              <c:strCache>
                <c:ptCount val="1"/>
                <c:pt idx="0">
                  <c:v>District Intern</c:v>
                </c:pt>
              </c:strCache>
            </c:strRef>
          </c:tx>
          <c:spPr>
            <a:solidFill>
              <a:schemeClr val="accent1">
                <a:shade val="76000"/>
              </a:schemeClr>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Sheet1!$B$66:$H$66</c:f>
              <c:strCache>
                <c:ptCount val="7"/>
                <c:pt idx="0">
                  <c:v>MS</c:v>
                </c:pt>
                <c:pt idx="1">
                  <c:v>PK-3</c:v>
                </c:pt>
                <c:pt idx="2">
                  <c:v>MMSN</c:v>
                </c:pt>
                <c:pt idx="3">
                  <c:v>ESN</c:v>
                </c:pt>
                <c:pt idx="4">
                  <c:v>ECSE</c:v>
                </c:pt>
                <c:pt idx="5">
                  <c:v>VI</c:v>
                </c:pt>
                <c:pt idx="6">
                  <c:v>DHH</c:v>
                </c:pt>
              </c:strCache>
            </c:strRef>
          </c:cat>
          <c:val>
            <c:numRef>
              <c:f>Sheet1!$B$67:$H$67</c:f>
              <c:numCache>
                <c:formatCode>General</c:formatCode>
                <c:ptCount val="7"/>
                <c:pt idx="0">
                  <c:v>1</c:v>
                </c:pt>
                <c:pt idx="1">
                  <c:v>7</c:v>
                </c:pt>
                <c:pt idx="2">
                  <c:v>19</c:v>
                </c:pt>
                <c:pt idx="3">
                  <c:v>8</c:v>
                </c:pt>
                <c:pt idx="4">
                  <c:v>22</c:v>
                </c:pt>
                <c:pt idx="6">
                  <c:v>2</c:v>
                </c:pt>
              </c:numCache>
            </c:numRef>
          </c:val>
          <c:extLst>
            <c:ext xmlns:c16="http://schemas.microsoft.com/office/drawing/2014/chart" uri="{C3380CC4-5D6E-409C-BE32-E72D297353CC}">
              <c16:uniqueId val="{00000000-97C1-4CF4-BD43-AD8810658F6E}"/>
            </c:ext>
          </c:extLst>
        </c:ser>
        <c:ser>
          <c:idx val="1"/>
          <c:order val="1"/>
          <c:tx>
            <c:strRef>
              <c:f>Sheet1!$A$68</c:f>
              <c:strCache>
                <c:ptCount val="1"/>
                <c:pt idx="0">
                  <c:v>Integrated Undergraduate Teacher Credentialing Program (ITEP)</c:v>
                </c:pt>
              </c:strCache>
            </c:strRef>
          </c:tx>
          <c:spPr>
            <a:solidFill>
              <a:schemeClr val="accent2">
                <a:shade val="76000"/>
              </a:schemeClr>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Sheet1!$B$66:$H$66</c:f>
              <c:strCache>
                <c:ptCount val="7"/>
                <c:pt idx="0">
                  <c:v>MS</c:v>
                </c:pt>
                <c:pt idx="1">
                  <c:v>PK-3</c:v>
                </c:pt>
                <c:pt idx="2">
                  <c:v>MMSN</c:v>
                </c:pt>
                <c:pt idx="3">
                  <c:v>ESN</c:v>
                </c:pt>
                <c:pt idx="4">
                  <c:v>ECSE</c:v>
                </c:pt>
                <c:pt idx="5">
                  <c:v>VI</c:v>
                </c:pt>
                <c:pt idx="6">
                  <c:v>DHH</c:v>
                </c:pt>
              </c:strCache>
            </c:strRef>
          </c:cat>
          <c:val>
            <c:numRef>
              <c:f>Sheet1!$B$68:$H$68</c:f>
              <c:numCache>
                <c:formatCode>General</c:formatCode>
                <c:ptCount val="7"/>
                <c:pt idx="0">
                  <c:v>1</c:v>
                </c:pt>
                <c:pt idx="1">
                  <c:v>12</c:v>
                </c:pt>
                <c:pt idx="2">
                  <c:v>1</c:v>
                </c:pt>
                <c:pt idx="3">
                  <c:v>1</c:v>
                </c:pt>
              </c:numCache>
            </c:numRef>
          </c:val>
          <c:extLst>
            <c:ext xmlns:c16="http://schemas.microsoft.com/office/drawing/2014/chart" uri="{C3380CC4-5D6E-409C-BE32-E72D297353CC}">
              <c16:uniqueId val="{00000001-97C1-4CF4-BD43-AD8810658F6E}"/>
            </c:ext>
          </c:extLst>
        </c:ser>
        <c:ser>
          <c:idx val="2"/>
          <c:order val="2"/>
          <c:tx>
            <c:strRef>
              <c:f>Sheet1!$A$69</c:f>
              <c:strCache>
                <c:ptCount val="1"/>
                <c:pt idx="0">
                  <c:v>Residency Program</c:v>
                </c:pt>
              </c:strCache>
            </c:strRef>
          </c:tx>
          <c:spPr>
            <a:solidFill>
              <a:schemeClr val="accent3">
                <a:shade val="76000"/>
              </a:schemeClr>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Sheet1!$B$66:$H$66</c:f>
              <c:strCache>
                <c:ptCount val="7"/>
                <c:pt idx="0">
                  <c:v>MS</c:v>
                </c:pt>
                <c:pt idx="1">
                  <c:v>PK-3</c:v>
                </c:pt>
                <c:pt idx="2">
                  <c:v>MMSN</c:v>
                </c:pt>
                <c:pt idx="3">
                  <c:v>ESN</c:v>
                </c:pt>
                <c:pt idx="4">
                  <c:v>ECSE</c:v>
                </c:pt>
                <c:pt idx="5">
                  <c:v>VI</c:v>
                </c:pt>
                <c:pt idx="6">
                  <c:v>DHH</c:v>
                </c:pt>
              </c:strCache>
            </c:strRef>
          </c:cat>
          <c:val>
            <c:numRef>
              <c:f>Sheet1!$B$69:$H$69</c:f>
              <c:numCache>
                <c:formatCode>General</c:formatCode>
                <c:ptCount val="7"/>
                <c:pt idx="0">
                  <c:v>3</c:v>
                </c:pt>
                <c:pt idx="1">
                  <c:v>1</c:v>
                </c:pt>
                <c:pt idx="2">
                  <c:v>12</c:v>
                </c:pt>
                <c:pt idx="3">
                  <c:v>3</c:v>
                </c:pt>
              </c:numCache>
            </c:numRef>
          </c:val>
          <c:extLst>
            <c:ext xmlns:c16="http://schemas.microsoft.com/office/drawing/2014/chart" uri="{C3380CC4-5D6E-409C-BE32-E72D297353CC}">
              <c16:uniqueId val="{00000002-97C1-4CF4-BD43-AD8810658F6E}"/>
            </c:ext>
          </c:extLst>
        </c:ser>
        <c:ser>
          <c:idx val="3"/>
          <c:order val="3"/>
          <c:tx>
            <c:strRef>
              <c:f>Sheet1!$A$70</c:f>
              <c:strCache>
                <c:ptCount val="1"/>
                <c:pt idx="0">
                  <c:v>University Intern</c:v>
                </c:pt>
              </c:strCache>
            </c:strRef>
          </c:tx>
          <c:spPr>
            <a:solidFill>
              <a:schemeClr val="accent4">
                <a:shade val="76000"/>
              </a:schemeClr>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Sheet1!$B$66:$H$66</c:f>
              <c:strCache>
                <c:ptCount val="7"/>
                <c:pt idx="0">
                  <c:v>MS</c:v>
                </c:pt>
                <c:pt idx="1">
                  <c:v>PK-3</c:v>
                </c:pt>
                <c:pt idx="2">
                  <c:v>MMSN</c:v>
                </c:pt>
                <c:pt idx="3">
                  <c:v>ESN</c:v>
                </c:pt>
                <c:pt idx="4">
                  <c:v>ECSE</c:v>
                </c:pt>
                <c:pt idx="5">
                  <c:v>VI</c:v>
                </c:pt>
                <c:pt idx="6">
                  <c:v>DHH</c:v>
                </c:pt>
              </c:strCache>
            </c:strRef>
          </c:cat>
          <c:val>
            <c:numRef>
              <c:f>Sheet1!$B$70:$H$70</c:f>
              <c:numCache>
                <c:formatCode>General</c:formatCode>
                <c:ptCount val="7"/>
                <c:pt idx="0">
                  <c:v>3</c:v>
                </c:pt>
                <c:pt idx="1">
                  <c:v>4</c:v>
                </c:pt>
                <c:pt idx="2">
                  <c:v>16</c:v>
                </c:pt>
                <c:pt idx="3">
                  <c:v>10</c:v>
                </c:pt>
              </c:numCache>
            </c:numRef>
          </c:val>
          <c:extLst>
            <c:ext xmlns:c16="http://schemas.microsoft.com/office/drawing/2014/chart" uri="{C3380CC4-5D6E-409C-BE32-E72D297353CC}">
              <c16:uniqueId val="{00000003-97C1-4CF4-BD43-AD8810658F6E}"/>
            </c:ext>
          </c:extLst>
        </c:ser>
        <c:ser>
          <c:idx val="4"/>
          <c:order val="4"/>
          <c:tx>
            <c:strRef>
              <c:f>Sheet1!$A$71</c:f>
              <c:strCache>
                <c:ptCount val="1"/>
                <c:pt idx="0">
                  <c:v>University Private School Program</c:v>
                </c:pt>
              </c:strCache>
            </c:strRef>
          </c:tx>
          <c:spPr>
            <a:solidFill>
              <a:schemeClr val="accent5">
                <a:shade val="76000"/>
              </a:schemeClr>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Sheet1!$B$66:$H$66</c:f>
              <c:strCache>
                <c:ptCount val="7"/>
                <c:pt idx="0">
                  <c:v>MS</c:v>
                </c:pt>
                <c:pt idx="1">
                  <c:v>PK-3</c:v>
                </c:pt>
                <c:pt idx="2">
                  <c:v>MMSN</c:v>
                </c:pt>
                <c:pt idx="3">
                  <c:v>ESN</c:v>
                </c:pt>
                <c:pt idx="4">
                  <c:v>ECSE</c:v>
                </c:pt>
                <c:pt idx="5">
                  <c:v>VI</c:v>
                </c:pt>
                <c:pt idx="6">
                  <c:v>DHH</c:v>
                </c:pt>
              </c:strCache>
            </c:strRef>
          </c:cat>
          <c:val>
            <c:numRef>
              <c:f>Sheet1!$B$71:$H$71</c:f>
              <c:numCache>
                <c:formatCode>General</c:formatCode>
                <c:ptCount val="7"/>
                <c:pt idx="0">
                  <c:v>2</c:v>
                </c:pt>
                <c:pt idx="1">
                  <c:v>1</c:v>
                </c:pt>
                <c:pt idx="3">
                  <c:v>8</c:v>
                </c:pt>
              </c:numCache>
            </c:numRef>
          </c:val>
          <c:extLst>
            <c:ext xmlns:c16="http://schemas.microsoft.com/office/drawing/2014/chart" uri="{C3380CC4-5D6E-409C-BE32-E72D297353CC}">
              <c16:uniqueId val="{00000004-97C1-4CF4-BD43-AD8810658F6E}"/>
            </c:ext>
          </c:extLst>
        </c:ser>
        <c:ser>
          <c:idx val="5"/>
          <c:order val="5"/>
          <c:tx>
            <c:strRef>
              <c:f>Sheet1!$A$72</c:f>
              <c:strCache>
                <c:ptCount val="1"/>
                <c:pt idx="0">
                  <c:v>University Student Teaching Program</c:v>
                </c:pt>
              </c:strCache>
            </c:strRef>
          </c:tx>
          <c:spPr>
            <a:solidFill>
              <a:schemeClr val="accent6">
                <a:shade val="76000"/>
              </a:schemeClr>
            </a:solidFill>
            <a:ln>
              <a:noFill/>
            </a:ln>
            <a:effectLst/>
          </c:spPr>
          <c:invertIfNegative val="0"/>
          <c:dLbls>
            <c:spPr>
              <a:noFill/>
              <a:ln>
                <a:noFill/>
              </a:ln>
              <a:effectLst/>
            </c:spPr>
            <c:txPr>
              <a:bodyPr rot="0" spcFirstLastPara="1" vertOverflow="ellipsis" vert="horz" wrap="square" anchor="ctr" anchorCtr="1"/>
              <a:lstStyle/>
              <a:p>
                <a:pPr>
                  <a:defRPr sz="13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Sheet1!$B$66:$H$66</c:f>
              <c:strCache>
                <c:ptCount val="7"/>
                <c:pt idx="0">
                  <c:v>MS</c:v>
                </c:pt>
                <c:pt idx="1">
                  <c:v>PK-3</c:v>
                </c:pt>
                <c:pt idx="2">
                  <c:v>MMSN</c:v>
                </c:pt>
                <c:pt idx="3">
                  <c:v>ESN</c:v>
                </c:pt>
                <c:pt idx="4">
                  <c:v>ECSE</c:v>
                </c:pt>
                <c:pt idx="5">
                  <c:v>VI</c:v>
                </c:pt>
                <c:pt idx="6">
                  <c:v>DHH</c:v>
                </c:pt>
              </c:strCache>
            </c:strRef>
          </c:cat>
          <c:val>
            <c:numRef>
              <c:f>Sheet1!$B$72:$H$72</c:f>
              <c:numCache>
                <c:formatCode>General</c:formatCode>
                <c:ptCount val="7"/>
                <c:pt idx="0">
                  <c:v>20</c:v>
                </c:pt>
                <c:pt idx="1">
                  <c:v>30</c:v>
                </c:pt>
                <c:pt idx="2">
                  <c:v>18</c:v>
                </c:pt>
                <c:pt idx="3">
                  <c:v>12</c:v>
                </c:pt>
                <c:pt idx="5">
                  <c:v>2</c:v>
                </c:pt>
              </c:numCache>
            </c:numRef>
          </c:val>
          <c:extLst>
            <c:ext xmlns:c16="http://schemas.microsoft.com/office/drawing/2014/chart" uri="{C3380CC4-5D6E-409C-BE32-E72D297353CC}">
              <c16:uniqueId val="{00000005-97C1-4CF4-BD43-AD8810658F6E}"/>
            </c:ext>
          </c:extLst>
        </c:ser>
        <c:dLbls>
          <c:showLegendKey val="0"/>
          <c:showVal val="0"/>
          <c:showCatName val="0"/>
          <c:showSerName val="0"/>
          <c:showPercent val="0"/>
          <c:showBubbleSize val="0"/>
        </c:dLbls>
        <c:gapWidth val="219"/>
        <c:axId val="1641080623"/>
        <c:axId val="1388870543"/>
      </c:barChart>
      <c:catAx>
        <c:axId val="16410806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300" b="0" i="0" u="none" strike="noStrike" kern="1200" baseline="0">
                <a:solidFill>
                  <a:schemeClr val="tx1">
                    <a:lumMod val="65000"/>
                    <a:lumOff val="35000"/>
                  </a:schemeClr>
                </a:solidFill>
                <a:latin typeface="+mn-lt"/>
                <a:ea typeface="+mn-ea"/>
                <a:cs typeface="+mn-cs"/>
              </a:defRPr>
            </a:pPr>
            <a:endParaRPr lang="en-US"/>
          </a:p>
        </c:txPr>
        <c:crossAx val="1388870543"/>
        <c:crosses val="autoZero"/>
        <c:auto val="1"/>
        <c:lblAlgn val="ctr"/>
        <c:lblOffset val="100"/>
        <c:noMultiLvlLbl val="0"/>
      </c:catAx>
      <c:valAx>
        <c:axId val="138887054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300" b="0" i="0" u="none" strike="noStrike" kern="1200" baseline="0">
                <a:solidFill>
                  <a:schemeClr val="tx1">
                    <a:lumMod val="65000"/>
                    <a:lumOff val="35000"/>
                  </a:schemeClr>
                </a:solidFill>
                <a:latin typeface="+mn-lt"/>
                <a:ea typeface="+mn-ea"/>
                <a:cs typeface="+mn-cs"/>
              </a:defRPr>
            </a:pPr>
            <a:endParaRPr lang="en-US"/>
          </a:p>
        </c:txPr>
        <c:crossAx val="1641080623"/>
        <c:crosses val="autoZero"/>
        <c:crossBetween val="between"/>
      </c:valAx>
      <c:spPr>
        <a:noFill/>
        <a:ln>
          <a:noFill/>
        </a:ln>
        <a:effectLst/>
      </c:spPr>
    </c:plotArea>
    <c:legend>
      <c:legendPos val="b"/>
      <c:layout>
        <c:manualLayout>
          <c:xMode val="edge"/>
          <c:yMode val="edge"/>
          <c:x val="1.6392169728783903E-2"/>
          <c:y val="0.72451929172125251"/>
          <c:w val="0.96721566054243224"/>
          <c:h val="0.27548070827874743"/>
        </c:manualLayout>
      </c:layout>
      <c:overlay val="0"/>
      <c:spPr>
        <a:noFill/>
        <a:ln>
          <a:noFill/>
        </a:ln>
        <a:effectLst/>
      </c:spPr>
      <c:txPr>
        <a:bodyPr rot="0" spcFirstLastPara="1" vertOverflow="ellipsis" vert="horz" wrap="square" anchor="ctr" anchorCtr="1"/>
        <a:lstStyle/>
        <a:p>
          <a:pPr>
            <a:defRPr sz="13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1300" baseline="0"/>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08FB-4DB9-A6F5-3CD980C9E26B}"/>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08FB-4DB9-A6F5-3CD980C9E26B}"/>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08FB-4DB9-A6F5-3CD980C9E26B}"/>
              </c:ext>
            </c:extLst>
          </c:dPt>
          <c:dPt>
            <c:idx val="3"/>
            <c:invertIfNegative val="0"/>
            <c:bubble3D val="0"/>
            <c:spPr>
              <a:solidFill>
                <a:srgbClr val="C00000"/>
              </a:solidFill>
              <a:ln>
                <a:noFill/>
              </a:ln>
              <a:effectLst/>
            </c:spPr>
            <c:extLst>
              <c:ext xmlns:c16="http://schemas.microsoft.com/office/drawing/2014/chart" uri="{C3380CC4-5D6E-409C-BE32-E72D297353CC}">
                <c16:uniqueId val="{00000007-08FB-4DB9-A6F5-3CD980C9E26B}"/>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'1-4'!$E$19:$E$22</c:f>
              <c:strCache>
                <c:ptCount val="4"/>
                <c:pt idx="0">
                  <c:v>Strongly Agree</c:v>
                </c:pt>
                <c:pt idx="1">
                  <c:v>Agree</c:v>
                </c:pt>
                <c:pt idx="2">
                  <c:v>Disagree</c:v>
                </c:pt>
                <c:pt idx="3">
                  <c:v>Strongly Disagree</c:v>
                </c:pt>
              </c:strCache>
            </c:strRef>
          </c:cat>
          <c:val>
            <c:numRef>
              <c:f>'1-4'!$A$19:$A$22</c:f>
              <c:numCache>
                <c:formatCode>General</c:formatCode>
                <c:ptCount val="4"/>
                <c:pt idx="0">
                  <c:v>8</c:v>
                </c:pt>
                <c:pt idx="1">
                  <c:v>8</c:v>
                </c:pt>
                <c:pt idx="2">
                  <c:v>0</c:v>
                </c:pt>
                <c:pt idx="3">
                  <c:v>0</c:v>
                </c:pt>
              </c:numCache>
            </c:numRef>
          </c:val>
          <c:extLst>
            <c:ext xmlns:c16="http://schemas.microsoft.com/office/drawing/2014/chart" uri="{C3380CC4-5D6E-409C-BE32-E72D297353CC}">
              <c16:uniqueId val="{00000008-08FB-4DB9-A6F5-3CD980C9E26B}"/>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Respoinses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8F84-4E52-B388-F521041D160D}"/>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8F84-4E52-B388-F521041D160D}"/>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8F84-4E52-B388-F521041D160D}"/>
              </c:ext>
            </c:extLst>
          </c:dPt>
          <c:dPt>
            <c:idx val="3"/>
            <c:invertIfNegative val="0"/>
            <c:bubble3D val="0"/>
            <c:spPr>
              <a:solidFill>
                <a:srgbClr val="C00000"/>
              </a:solidFill>
              <a:ln>
                <a:noFill/>
              </a:ln>
              <a:effectLst/>
            </c:spPr>
            <c:extLst>
              <c:ext xmlns:c16="http://schemas.microsoft.com/office/drawing/2014/chart" uri="{C3380CC4-5D6E-409C-BE32-E72D297353CC}">
                <c16:uniqueId val="{00000007-8F84-4E52-B388-F521041D160D}"/>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'1-4'!$E$33:$E$36</c:f>
              <c:strCache>
                <c:ptCount val="4"/>
                <c:pt idx="0">
                  <c:v>Strongly Agree</c:v>
                </c:pt>
                <c:pt idx="1">
                  <c:v>Agree</c:v>
                </c:pt>
                <c:pt idx="2">
                  <c:v>Disagree</c:v>
                </c:pt>
                <c:pt idx="3">
                  <c:v>Strongly Disagree</c:v>
                </c:pt>
              </c:strCache>
            </c:strRef>
          </c:cat>
          <c:val>
            <c:numRef>
              <c:f>'1-4'!$A$33:$A$36</c:f>
              <c:numCache>
                <c:formatCode>General</c:formatCode>
                <c:ptCount val="4"/>
                <c:pt idx="0">
                  <c:v>16</c:v>
                </c:pt>
                <c:pt idx="1">
                  <c:v>12</c:v>
                </c:pt>
                <c:pt idx="2">
                  <c:v>2</c:v>
                </c:pt>
                <c:pt idx="3">
                  <c:v>0</c:v>
                </c:pt>
              </c:numCache>
            </c:numRef>
          </c:val>
          <c:extLst>
            <c:ext xmlns:c16="http://schemas.microsoft.com/office/drawing/2014/chart" uri="{C3380CC4-5D6E-409C-BE32-E72D297353CC}">
              <c16:uniqueId val="{00000008-8F84-4E52-B388-F521041D160D}"/>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6F3F-41E1-9526-A95471153908}"/>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6F3F-41E1-9526-A95471153908}"/>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6F3F-41E1-9526-A95471153908}"/>
              </c:ext>
            </c:extLst>
          </c:dPt>
          <c:dPt>
            <c:idx val="3"/>
            <c:invertIfNegative val="0"/>
            <c:bubble3D val="0"/>
            <c:spPr>
              <a:solidFill>
                <a:srgbClr val="C00000"/>
              </a:solidFill>
              <a:ln>
                <a:noFill/>
              </a:ln>
              <a:effectLst/>
            </c:spPr>
            <c:extLst>
              <c:ext xmlns:c16="http://schemas.microsoft.com/office/drawing/2014/chart" uri="{C3380CC4-5D6E-409C-BE32-E72D297353CC}">
                <c16:uniqueId val="{00000007-6F3F-41E1-9526-A95471153908}"/>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'Candidate Survey'!$C$81:$C$84</c:f>
              <c:strCache>
                <c:ptCount val="4"/>
                <c:pt idx="0">
                  <c:v>Strongly Agree</c:v>
                </c:pt>
                <c:pt idx="1">
                  <c:v>Agree</c:v>
                </c:pt>
                <c:pt idx="2">
                  <c:v>Disagree</c:v>
                </c:pt>
                <c:pt idx="3">
                  <c:v>Strongly Disagree</c:v>
                </c:pt>
              </c:strCache>
            </c:strRef>
          </c:cat>
          <c:val>
            <c:numRef>
              <c:f>'Candidate Survey'!$A$81:$A$84</c:f>
              <c:numCache>
                <c:formatCode>General</c:formatCode>
                <c:ptCount val="4"/>
                <c:pt idx="0">
                  <c:v>26</c:v>
                </c:pt>
                <c:pt idx="1">
                  <c:v>47</c:v>
                </c:pt>
                <c:pt idx="2">
                  <c:v>5</c:v>
                </c:pt>
                <c:pt idx="3">
                  <c:v>0</c:v>
                </c:pt>
              </c:numCache>
            </c:numRef>
          </c:val>
          <c:extLst>
            <c:ext xmlns:c16="http://schemas.microsoft.com/office/drawing/2014/chart" uri="{C3380CC4-5D6E-409C-BE32-E72D297353CC}">
              <c16:uniqueId val="{00000008-6F3F-41E1-9526-A95471153908}"/>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4218-47DE-BC41-7C33E12B68EB}"/>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4218-47DE-BC41-7C33E12B68EB}"/>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4218-47DE-BC41-7C33E12B68EB}"/>
              </c:ext>
            </c:extLst>
          </c:dPt>
          <c:dPt>
            <c:idx val="3"/>
            <c:invertIfNegative val="0"/>
            <c:bubble3D val="0"/>
            <c:spPr>
              <a:solidFill>
                <a:srgbClr val="C00000"/>
              </a:solidFill>
              <a:ln>
                <a:noFill/>
              </a:ln>
              <a:effectLst/>
            </c:spPr>
            <c:extLst>
              <c:ext xmlns:c16="http://schemas.microsoft.com/office/drawing/2014/chart" uri="{C3380CC4-5D6E-409C-BE32-E72D297353CC}">
                <c16:uniqueId val="{00000007-4218-47DE-BC41-7C33E12B68EB}"/>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'1-4'!$E$19:$E$22</c:f>
              <c:strCache>
                <c:ptCount val="4"/>
                <c:pt idx="0">
                  <c:v>Strongly Agree</c:v>
                </c:pt>
                <c:pt idx="1">
                  <c:v>Agree</c:v>
                </c:pt>
                <c:pt idx="2">
                  <c:v>Disagree</c:v>
                </c:pt>
                <c:pt idx="3">
                  <c:v>Strongly Disagree</c:v>
                </c:pt>
              </c:strCache>
            </c:strRef>
          </c:cat>
          <c:val>
            <c:numRef>
              <c:f>'1-4'!$D$19:$D$22</c:f>
              <c:numCache>
                <c:formatCode>General</c:formatCode>
                <c:ptCount val="4"/>
                <c:pt idx="0">
                  <c:v>6</c:v>
                </c:pt>
                <c:pt idx="1">
                  <c:v>9</c:v>
                </c:pt>
                <c:pt idx="2">
                  <c:v>1</c:v>
                </c:pt>
                <c:pt idx="3">
                  <c:v>0</c:v>
                </c:pt>
              </c:numCache>
            </c:numRef>
          </c:val>
          <c:extLst>
            <c:ext xmlns:c16="http://schemas.microsoft.com/office/drawing/2014/chart" uri="{C3380CC4-5D6E-409C-BE32-E72D297353CC}">
              <c16:uniqueId val="{00000008-4218-47DE-BC41-7C33E12B68EB}"/>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8281-4B54-889E-BD02874E294B}"/>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8281-4B54-889E-BD02874E294B}"/>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8281-4B54-889E-BD02874E294B}"/>
              </c:ext>
            </c:extLst>
          </c:dPt>
          <c:dPt>
            <c:idx val="3"/>
            <c:invertIfNegative val="0"/>
            <c:bubble3D val="0"/>
            <c:spPr>
              <a:solidFill>
                <a:srgbClr val="C00000"/>
              </a:solidFill>
              <a:ln>
                <a:noFill/>
              </a:ln>
              <a:effectLst/>
            </c:spPr>
            <c:extLst>
              <c:ext xmlns:c16="http://schemas.microsoft.com/office/drawing/2014/chart" uri="{C3380CC4-5D6E-409C-BE32-E72D297353CC}">
                <c16:uniqueId val="{00000007-8281-4B54-889E-BD02874E294B}"/>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'1-4'!$E$81:$E$84</c:f>
              <c:strCache>
                <c:ptCount val="4"/>
                <c:pt idx="0">
                  <c:v>Strongly Agree</c:v>
                </c:pt>
                <c:pt idx="1">
                  <c:v>Agree</c:v>
                </c:pt>
                <c:pt idx="2">
                  <c:v>Disagree</c:v>
                </c:pt>
                <c:pt idx="3">
                  <c:v>Strongly Disagree</c:v>
                </c:pt>
              </c:strCache>
            </c:strRef>
          </c:cat>
          <c:val>
            <c:numRef>
              <c:f>'1-4'!$C$81:$C$84</c:f>
              <c:numCache>
                <c:formatCode>General</c:formatCode>
                <c:ptCount val="4"/>
                <c:pt idx="0">
                  <c:v>40</c:v>
                </c:pt>
                <c:pt idx="1">
                  <c:v>34</c:v>
                </c:pt>
                <c:pt idx="2">
                  <c:v>4</c:v>
                </c:pt>
                <c:pt idx="3">
                  <c:v>0</c:v>
                </c:pt>
              </c:numCache>
            </c:numRef>
          </c:val>
          <c:extLst>
            <c:ext xmlns:c16="http://schemas.microsoft.com/office/drawing/2014/chart" uri="{C3380CC4-5D6E-409C-BE32-E72D297353CC}">
              <c16:uniqueId val="{00000008-8281-4B54-889E-BD02874E294B}"/>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5040-4240-AAAC-481757FE6547}"/>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5040-4240-AAAC-481757FE6547}"/>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5040-4240-AAAC-481757FE6547}"/>
              </c:ext>
            </c:extLst>
          </c:dPt>
          <c:dPt>
            <c:idx val="3"/>
            <c:invertIfNegative val="0"/>
            <c:bubble3D val="0"/>
            <c:spPr>
              <a:solidFill>
                <a:srgbClr val="C00000"/>
              </a:solidFill>
              <a:ln>
                <a:noFill/>
              </a:ln>
              <a:effectLst/>
            </c:spPr>
            <c:extLst>
              <c:ext xmlns:c16="http://schemas.microsoft.com/office/drawing/2014/chart" uri="{C3380CC4-5D6E-409C-BE32-E72D297353CC}">
                <c16:uniqueId val="{00000007-5040-4240-AAAC-481757FE6547}"/>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'9-12'!$E$19:$E$22</c:f>
              <c:strCache>
                <c:ptCount val="4"/>
                <c:pt idx="0">
                  <c:v>Strongly Agree</c:v>
                </c:pt>
                <c:pt idx="1">
                  <c:v>Agree</c:v>
                </c:pt>
                <c:pt idx="2">
                  <c:v>Disagree</c:v>
                </c:pt>
                <c:pt idx="3">
                  <c:v>Strongly Disagree</c:v>
                </c:pt>
              </c:strCache>
            </c:strRef>
          </c:cat>
          <c:val>
            <c:numRef>
              <c:f>'9-12'!$A$19:$A$22</c:f>
              <c:numCache>
                <c:formatCode>General</c:formatCode>
                <c:ptCount val="4"/>
                <c:pt idx="0">
                  <c:v>12</c:v>
                </c:pt>
                <c:pt idx="1">
                  <c:v>3</c:v>
                </c:pt>
                <c:pt idx="2">
                  <c:v>1</c:v>
                </c:pt>
                <c:pt idx="3">
                  <c:v>0</c:v>
                </c:pt>
              </c:numCache>
            </c:numRef>
          </c:val>
          <c:extLst>
            <c:ext xmlns:c16="http://schemas.microsoft.com/office/drawing/2014/chart" uri="{C3380CC4-5D6E-409C-BE32-E72D297353CC}">
              <c16:uniqueId val="{00000008-5040-4240-AAAC-481757FE6547}"/>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Respondents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EE31-42F4-AFF5-335D5504F40E}"/>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EE31-42F4-AFF5-335D5504F40E}"/>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EE31-42F4-AFF5-335D5504F40E}"/>
              </c:ext>
            </c:extLst>
          </c:dPt>
          <c:dPt>
            <c:idx val="3"/>
            <c:invertIfNegative val="0"/>
            <c:bubble3D val="0"/>
            <c:spPr>
              <a:solidFill>
                <a:srgbClr val="C00000"/>
              </a:solidFill>
              <a:ln>
                <a:noFill/>
              </a:ln>
              <a:effectLst/>
            </c:spPr>
            <c:extLst>
              <c:ext xmlns:c16="http://schemas.microsoft.com/office/drawing/2014/chart" uri="{C3380CC4-5D6E-409C-BE32-E72D297353CC}">
                <c16:uniqueId val="{00000007-EE31-42F4-AFF5-335D5504F40E}"/>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'1-4'!$E$33:$E$36</c:f>
              <c:strCache>
                <c:ptCount val="4"/>
                <c:pt idx="0">
                  <c:v>Strongly Agree</c:v>
                </c:pt>
                <c:pt idx="1">
                  <c:v>Agree</c:v>
                </c:pt>
                <c:pt idx="2">
                  <c:v>Disagree</c:v>
                </c:pt>
                <c:pt idx="3">
                  <c:v>Strongly Disagree</c:v>
                </c:pt>
              </c:strCache>
            </c:strRef>
          </c:cat>
          <c:val>
            <c:numRef>
              <c:f>'1-4'!$C$33:$C$36</c:f>
              <c:numCache>
                <c:formatCode>General</c:formatCode>
                <c:ptCount val="4"/>
                <c:pt idx="0">
                  <c:v>15</c:v>
                </c:pt>
                <c:pt idx="1">
                  <c:v>14</c:v>
                </c:pt>
                <c:pt idx="2">
                  <c:v>1</c:v>
                </c:pt>
                <c:pt idx="3">
                  <c:v>0</c:v>
                </c:pt>
              </c:numCache>
            </c:numRef>
          </c:val>
          <c:extLst>
            <c:ext xmlns:c16="http://schemas.microsoft.com/office/drawing/2014/chart" uri="{C3380CC4-5D6E-409C-BE32-E72D297353CC}">
              <c16:uniqueId val="{00000008-EE31-42F4-AFF5-335D5504F40E}"/>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0E00-4BAB-83EC-0852726F4AD5}"/>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0E00-4BAB-83EC-0852726F4AD5}"/>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0E00-4BAB-83EC-0852726F4AD5}"/>
              </c:ext>
            </c:extLst>
          </c:dPt>
          <c:dPt>
            <c:idx val="3"/>
            <c:invertIfNegative val="0"/>
            <c:bubble3D val="0"/>
            <c:spPr>
              <a:solidFill>
                <a:schemeClr val="accent4"/>
              </a:solidFill>
              <a:ln>
                <a:noFill/>
              </a:ln>
              <a:effectLst/>
            </c:spPr>
            <c:extLst>
              <c:ext xmlns:c16="http://schemas.microsoft.com/office/drawing/2014/chart" uri="{C3380CC4-5D6E-409C-BE32-E72D297353CC}">
                <c16:uniqueId val="{00000007-0E00-4BAB-83EC-0852726F4AD5}"/>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'Candidate Survey'!$B$81:$B$84</c:f>
              <c:strCache>
                <c:ptCount val="4"/>
                <c:pt idx="0">
                  <c:v>Strongly Agree</c:v>
                </c:pt>
                <c:pt idx="1">
                  <c:v>Agree</c:v>
                </c:pt>
                <c:pt idx="2">
                  <c:v>Disagree</c:v>
                </c:pt>
                <c:pt idx="3">
                  <c:v>Strongly Disagree</c:v>
                </c:pt>
              </c:strCache>
            </c:strRef>
          </c:cat>
          <c:val>
            <c:numRef>
              <c:f>'Candidate Survey'!$A$81:$A$84</c:f>
              <c:numCache>
                <c:formatCode>General</c:formatCode>
                <c:ptCount val="4"/>
                <c:pt idx="0">
                  <c:v>16</c:v>
                </c:pt>
                <c:pt idx="1">
                  <c:v>40</c:v>
                </c:pt>
                <c:pt idx="2">
                  <c:v>21</c:v>
                </c:pt>
                <c:pt idx="3">
                  <c:v>0</c:v>
                </c:pt>
              </c:numCache>
            </c:numRef>
          </c:val>
          <c:extLst>
            <c:ext xmlns:c16="http://schemas.microsoft.com/office/drawing/2014/chart" uri="{C3380CC4-5D6E-409C-BE32-E72D297353CC}">
              <c16:uniqueId val="{00000008-0E00-4BAB-83EC-0852726F4AD5}"/>
            </c:ext>
          </c:extLst>
        </c:ser>
        <c:dLbls>
          <c:dLblPos val="outEnd"/>
          <c:showLegendKey val="0"/>
          <c:showVal val="1"/>
          <c:showCatName val="0"/>
          <c:showSerName val="0"/>
          <c:showPercent val="0"/>
          <c:showBubbleSize val="0"/>
        </c:dLbls>
        <c:gapWidth val="219"/>
        <c:overlap val="-27"/>
        <c:axId val="1106669695"/>
        <c:axId val="1106670655"/>
      </c:barChart>
      <c:catAx>
        <c:axId val="11066696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06670655"/>
        <c:crosses val="autoZero"/>
        <c:auto val="1"/>
        <c:lblAlgn val="ctr"/>
        <c:lblOffset val="100"/>
        <c:noMultiLvlLbl val="0"/>
      </c:catAx>
      <c:valAx>
        <c:axId val="1106670655"/>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0666969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34AA-49A7-B18A-DAD80881FDB7}"/>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34AA-49A7-B18A-DAD80881FDB7}"/>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34AA-49A7-B18A-DAD80881FDB7}"/>
              </c:ext>
            </c:extLst>
          </c:dPt>
          <c:dPt>
            <c:idx val="3"/>
            <c:invertIfNegative val="0"/>
            <c:bubble3D val="0"/>
            <c:spPr>
              <a:solidFill>
                <a:srgbClr val="C00000"/>
              </a:solidFill>
              <a:ln>
                <a:noFill/>
              </a:ln>
              <a:effectLst/>
            </c:spPr>
            <c:extLst>
              <c:ext xmlns:c16="http://schemas.microsoft.com/office/drawing/2014/chart" uri="{C3380CC4-5D6E-409C-BE32-E72D297353CC}">
                <c16:uniqueId val="{00000007-34AA-49A7-B18A-DAD80881FDB7}"/>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'5-8'!$E$19:$E$22</c:f>
              <c:strCache>
                <c:ptCount val="4"/>
                <c:pt idx="0">
                  <c:v>Strongly Agree</c:v>
                </c:pt>
                <c:pt idx="1">
                  <c:v>Agree</c:v>
                </c:pt>
                <c:pt idx="2">
                  <c:v>Disagree</c:v>
                </c:pt>
                <c:pt idx="3">
                  <c:v>Strongly Disagree</c:v>
                </c:pt>
              </c:strCache>
            </c:strRef>
          </c:cat>
          <c:val>
            <c:numRef>
              <c:f>'5-8'!$C$19:$C$22</c:f>
              <c:numCache>
                <c:formatCode>General</c:formatCode>
                <c:ptCount val="4"/>
                <c:pt idx="0">
                  <c:v>3</c:v>
                </c:pt>
                <c:pt idx="1">
                  <c:v>9</c:v>
                </c:pt>
                <c:pt idx="2">
                  <c:v>4</c:v>
                </c:pt>
                <c:pt idx="3">
                  <c:v>0</c:v>
                </c:pt>
              </c:numCache>
            </c:numRef>
          </c:val>
          <c:extLst>
            <c:ext xmlns:c16="http://schemas.microsoft.com/office/drawing/2014/chart" uri="{C3380CC4-5D6E-409C-BE32-E72D297353CC}">
              <c16:uniqueId val="{00000008-34AA-49A7-B18A-DAD80881FDB7}"/>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Respondents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D963-469F-80FA-9E3EC5B6DD04}"/>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D963-469F-80FA-9E3EC5B6DD04}"/>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D963-469F-80FA-9E3EC5B6DD04}"/>
              </c:ext>
            </c:extLst>
          </c:dPt>
          <c:dPt>
            <c:idx val="3"/>
            <c:invertIfNegative val="0"/>
            <c:bubble3D val="0"/>
            <c:spPr>
              <a:solidFill>
                <a:srgbClr val="C00000"/>
              </a:solidFill>
              <a:ln>
                <a:noFill/>
              </a:ln>
              <a:effectLst/>
            </c:spPr>
            <c:extLst>
              <c:ext xmlns:c16="http://schemas.microsoft.com/office/drawing/2014/chart" uri="{C3380CC4-5D6E-409C-BE32-E72D297353CC}">
                <c16:uniqueId val="{00000007-D963-469F-80FA-9E3EC5B6DD04}"/>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'Candidate Survey'!$B$91:$B$94</c:f>
              <c:strCache>
                <c:ptCount val="4"/>
                <c:pt idx="0">
                  <c:v>Strongly Agree</c:v>
                </c:pt>
                <c:pt idx="1">
                  <c:v>Agree</c:v>
                </c:pt>
                <c:pt idx="2">
                  <c:v>Disagree</c:v>
                </c:pt>
                <c:pt idx="3">
                  <c:v>Strongly Disagree</c:v>
                </c:pt>
              </c:strCache>
            </c:strRef>
          </c:cat>
          <c:val>
            <c:numRef>
              <c:f>'Candidate Survey'!$A$91:$A$94</c:f>
              <c:numCache>
                <c:formatCode>General</c:formatCode>
                <c:ptCount val="4"/>
                <c:pt idx="0">
                  <c:v>13</c:v>
                </c:pt>
                <c:pt idx="1">
                  <c:v>33</c:v>
                </c:pt>
                <c:pt idx="2">
                  <c:v>30</c:v>
                </c:pt>
                <c:pt idx="3">
                  <c:v>1</c:v>
                </c:pt>
              </c:numCache>
            </c:numRef>
          </c:val>
          <c:extLst>
            <c:ext xmlns:c16="http://schemas.microsoft.com/office/drawing/2014/chart" uri="{C3380CC4-5D6E-409C-BE32-E72D297353CC}">
              <c16:uniqueId val="{00000008-D963-469F-80FA-9E3EC5B6DD04}"/>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3272-431D-83A0-FC7A76A2964B}"/>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3272-431D-83A0-FC7A76A2964B}"/>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3272-431D-83A0-FC7A76A2964B}"/>
              </c:ext>
            </c:extLst>
          </c:dPt>
          <c:dPt>
            <c:idx val="3"/>
            <c:invertIfNegative val="0"/>
            <c:bubble3D val="0"/>
            <c:spPr>
              <a:solidFill>
                <a:srgbClr val="C00000"/>
              </a:solidFill>
              <a:ln>
                <a:noFill/>
              </a:ln>
              <a:effectLst/>
            </c:spPr>
            <c:extLst>
              <c:ext xmlns:c16="http://schemas.microsoft.com/office/drawing/2014/chart" uri="{C3380CC4-5D6E-409C-BE32-E72D297353CC}">
                <c16:uniqueId val="{00000007-3272-431D-83A0-FC7A76A2964B}"/>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'5-8'!$E$19:$E$22</c:f>
              <c:strCache>
                <c:ptCount val="4"/>
                <c:pt idx="0">
                  <c:v>Strongly Agree</c:v>
                </c:pt>
                <c:pt idx="1">
                  <c:v>Agree</c:v>
                </c:pt>
                <c:pt idx="2">
                  <c:v>Disagree</c:v>
                </c:pt>
                <c:pt idx="3">
                  <c:v>Strongly Disagree</c:v>
                </c:pt>
              </c:strCache>
            </c:strRef>
          </c:cat>
          <c:val>
            <c:numRef>
              <c:f>'5-8'!$A$19:$A$22</c:f>
              <c:numCache>
                <c:formatCode>General</c:formatCode>
                <c:ptCount val="4"/>
                <c:pt idx="0">
                  <c:v>5</c:v>
                </c:pt>
                <c:pt idx="1">
                  <c:v>10</c:v>
                </c:pt>
                <c:pt idx="2">
                  <c:v>1</c:v>
                </c:pt>
                <c:pt idx="3">
                  <c:v>0</c:v>
                </c:pt>
              </c:numCache>
            </c:numRef>
          </c:val>
          <c:extLst>
            <c:ext xmlns:c16="http://schemas.microsoft.com/office/drawing/2014/chart" uri="{C3380CC4-5D6E-409C-BE32-E72D297353CC}">
              <c16:uniqueId val="{00000008-3272-431D-83A0-FC7A76A2964B}"/>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386B-430C-9F0D-6767DFEF0AA5}"/>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386B-430C-9F0D-6767DFEF0AA5}"/>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386B-430C-9F0D-6767DFEF0AA5}"/>
              </c:ext>
            </c:extLst>
          </c:dPt>
          <c:dPt>
            <c:idx val="3"/>
            <c:invertIfNegative val="0"/>
            <c:bubble3D val="0"/>
            <c:spPr>
              <a:solidFill>
                <a:srgbClr val="C00000"/>
              </a:solidFill>
              <a:ln>
                <a:noFill/>
              </a:ln>
              <a:effectLst/>
            </c:spPr>
            <c:extLst>
              <c:ext xmlns:c16="http://schemas.microsoft.com/office/drawing/2014/chart" uri="{C3380CC4-5D6E-409C-BE32-E72D297353CC}">
                <c16:uniqueId val="{00000007-386B-430C-9F0D-6767DFEF0AA5}"/>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'5-8'!$E$19:$E$22</c:f>
              <c:strCache>
                <c:ptCount val="4"/>
                <c:pt idx="0">
                  <c:v>Strongly Agree</c:v>
                </c:pt>
                <c:pt idx="1">
                  <c:v>Agree</c:v>
                </c:pt>
                <c:pt idx="2">
                  <c:v>Disagree</c:v>
                </c:pt>
                <c:pt idx="3">
                  <c:v>Strongly Disagree</c:v>
                </c:pt>
              </c:strCache>
            </c:strRef>
          </c:cat>
          <c:val>
            <c:numRef>
              <c:f>'5-8'!$D$19:$D$22</c:f>
              <c:numCache>
                <c:formatCode>General</c:formatCode>
                <c:ptCount val="4"/>
                <c:pt idx="0">
                  <c:v>9</c:v>
                </c:pt>
                <c:pt idx="1">
                  <c:v>6</c:v>
                </c:pt>
                <c:pt idx="2">
                  <c:v>1</c:v>
                </c:pt>
                <c:pt idx="3">
                  <c:v>0</c:v>
                </c:pt>
              </c:numCache>
            </c:numRef>
          </c:val>
          <c:extLst>
            <c:ext xmlns:c16="http://schemas.microsoft.com/office/drawing/2014/chart" uri="{C3380CC4-5D6E-409C-BE32-E72D297353CC}">
              <c16:uniqueId val="{00000008-386B-430C-9F0D-6767DFEF0AA5}"/>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Respondents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3F69-4BF1-AACD-7F1D7D1FFE2C}"/>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3F69-4BF1-AACD-7F1D7D1FFE2C}"/>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3F69-4BF1-AACD-7F1D7D1FFE2C}"/>
              </c:ext>
            </c:extLst>
          </c:dPt>
          <c:dPt>
            <c:idx val="3"/>
            <c:invertIfNegative val="0"/>
            <c:bubble3D val="0"/>
            <c:spPr>
              <a:solidFill>
                <a:srgbClr val="C00000"/>
              </a:solidFill>
              <a:ln>
                <a:noFill/>
              </a:ln>
              <a:effectLst/>
            </c:spPr>
            <c:extLst>
              <c:ext xmlns:c16="http://schemas.microsoft.com/office/drawing/2014/chart" uri="{C3380CC4-5D6E-409C-BE32-E72D297353CC}">
                <c16:uniqueId val="{00000007-3F69-4BF1-AACD-7F1D7D1FFE2C}"/>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'5-8'!$E$51:$E$54</c:f>
              <c:strCache>
                <c:ptCount val="4"/>
                <c:pt idx="0">
                  <c:v>Strongly Agree</c:v>
                </c:pt>
                <c:pt idx="1">
                  <c:v>Agree</c:v>
                </c:pt>
                <c:pt idx="2">
                  <c:v>Disagree</c:v>
                </c:pt>
                <c:pt idx="3">
                  <c:v>Strongly Disagree</c:v>
                </c:pt>
              </c:strCache>
            </c:strRef>
          </c:cat>
          <c:val>
            <c:numRef>
              <c:f>'5-8'!$A$51:$A$54</c:f>
              <c:numCache>
                <c:formatCode>General</c:formatCode>
                <c:ptCount val="4"/>
                <c:pt idx="0">
                  <c:v>19</c:v>
                </c:pt>
                <c:pt idx="1">
                  <c:v>26</c:v>
                </c:pt>
                <c:pt idx="2">
                  <c:v>2</c:v>
                </c:pt>
                <c:pt idx="3">
                  <c:v>1</c:v>
                </c:pt>
              </c:numCache>
            </c:numRef>
          </c:val>
          <c:extLst>
            <c:ext xmlns:c16="http://schemas.microsoft.com/office/drawing/2014/chart" uri="{C3380CC4-5D6E-409C-BE32-E72D297353CC}">
              <c16:uniqueId val="{00000008-3F69-4BF1-AACD-7F1D7D1FFE2C}"/>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216E-409D-8B7C-520F9C8133CD}"/>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216E-409D-8B7C-520F9C8133CD}"/>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216E-409D-8B7C-520F9C8133CD}"/>
              </c:ext>
            </c:extLst>
          </c:dPt>
          <c:dPt>
            <c:idx val="3"/>
            <c:invertIfNegative val="0"/>
            <c:bubble3D val="0"/>
            <c:spPr>
              <a:solidFill>
                <a:srgbClr val="C00000"/>
              </a:solidFill>
              <a:ln>
                <a:noFill/>
              </a:ln>
              <a:effectLst/>
            </c:spPr>
            <c:extLst>
              <c:ext xmlns:c16="http://schemas.microsoft.com/office/drawing/2014/chart" uri="{C3380CC4-5D6E-409C-BE32-E72D297353CC}">
                <c16:uniqueId val="{00000007-216E-409D-8B7C-520F9C8133CD}"/>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'1-4'!$E$51:$E$54</c:f>
              <c:strCache>
                <c:ptCount val="4"/>
                <c:pt idx="0">
                  <c:v>Strongly Agree</c:v>
                </c:pt>
                <c:pt idx="1">
                  <c:v>Agree</c:v>
                </c:pt>
                <c:pt idx="2">
                  <c:v>Disagree</c:v>
                </c:pt>
                <c:pt idx="3">
                  <c:v>Strongly Disagree</c:v>
                </c:pt>
              </c:strCache>
            </c:strRef>
          </c:cat>
          <c:val>
            <c:numRef>
              <c:f>'1-4'!$A$51:$A$54</c:f>
              <c:numCache>
                <c:formatCode>General</c:formatCode>
                <c:ptCount val="4"/>
                <c:pt idx="0">
                  <c:v>14</c:v>
                </c:pt>
                <c:pt idx="1">
                  <c:v>34</c:v>
                </c:pt>
                <c:pt idx="2">
                  <c:v>0</c:v>
                </c:pt>
                <c:pt idx="3">
                  <c:v>0</c:v>
                </c:pt>
              </c:numCache>
            </c:numRef>
          </c:val>
          <c:extLst>
            <c:ext xmlns:c16="http://schemas.microsoft.com/office/drawing/2014/chart" uri="{C3380CC4-5D6E-409C-BE32-E72D297353CC}">
              <c16:uniqueId val="{00000008-216E-409D-8B7C-520F9C8133CD}"/>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55EC-49E8-B6D4-E5C0E0C19A29}"/>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55EC-49E8-B6D4-E5C0E0C19A29}"/>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55EC-49E8-B6D4-E5C0E0C19A29}"/>
              </c:ext>
            </c:extLst>
          </c:dPt>
          <c:dPt>
            <c:idx val="3"/>
            <c:invertIfNegative val="0"/>
            <c:bubble3D val="0"/>
            <c:spPr>
              <a:solidFill>
                <a:srgbClr val="C00000"/>
              </a:solidFill>
              <a:ln>
                <a:noFill/>
              </a:ln>
              <a:effectLst/>
            </c:spPr>
            <c:extLst>
              <c:ext xmlns:c16="http://schemas.microsoft.com/office/drawing/2014/chart" uri="{C3380CC4-5D6E-409C-BE32-E72D297353CC}">
                <c16:uniqueId val="{00000007-55EC-49E8-B6D4-E5C0E0C19A29}"/>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'9-12'!$E$19:$E$22</c:f>
              <c:strCache>
                <c:ptCount val="4"/>
                <c:pt idx="0">
                  <c:v>Strongly Agree</c:v>
                </c:pt>
                <c:pt idx="1">
                  <c:v>Agree</c:v>
                </c:pt>
                <c:pt idx="2">
                  <c:v>Disagree</c:v>
                </c:pt>
                <c:pt idx="3">
                  <c:v>Strongly Disagree</c:v>
                </c:pt>
              </c:strCache>
            </c:strRef>
          </c:cat>
          <c:val>
            <c:numRef>
              <c:f>'9-12'!$B$19:$B$22</c:f>
              <c:numCache>
                <c:formatCode>General</c:formatCode>
                <c:ptCount val="4"/>
                <c:pt idx="0">
                  <c:v>8</c:v>
                </c:pt>
                <c:pt idx="1">
                  <c:v>7</c:v>
                </c:pt>
                <c:pt idx="2">
                  <c:v>1</c:v>
                </c:pt>
                <c:pt idx="3">
                  <c:v>0</c:v>
                </c:pt>
              </c:numCache>
            </c:numRef>
          </c:val>
          <c:extLst>
            <c:ext xmlns:c16="http://schemas.microsoft.com/office/drawing/2014/chart" uri="{C3380CC4-5D6E-409C-BE32-E72D297353CC}">
              <c16:uniqueId val="{00000008-55EC-49E8-B6D4-E5C0E0C19A29}"/>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5572-489B-AFDF-DCD5C35D9F91}"/>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5572-489B-AFDF-DCD5C35D9F91}"/>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5572-489B-AFDF-DCD5C35D9F91}"/>
              </c:ext>
            </c:extLst>
          </c:dPt>
          <c:dPt>
            <c:idx val="3"/>
            <c:invertIfNegative val="0"/>
            <c:bubble3D val="0"/>
            <c:spPr>
              <a:solidFill>
                <a:srgbClr val="C00000"/>
              </a:solidFill>
              <a:ln>
                <a:noFill/>
              </a:ln>
              <a:effectLst/>
            </c:spPr>
            <c:extLst>
              <c:ext xmlns:c16="http://schemas.microsoft.com/office/drawing/2014/chart" uri="{C3380CC4-5D6E-409C-BE32-E72D297353CC}">
                <c16:uniqueId val="{00000007-5572-489B-AFDF-DCD5C35D9F91}"/>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'1-4'!$E$51:$E$54</c:f>
              <c:strCache>
                <c:ptCount val="4"/>
                <c:pt idx="0">
                  <c:v>Strongly Agree</c:v>
                </c:pt>
                <c:pt idx="1">
                  <c:v>Agree</c:v>
                </c:pt>
                <c:pt idx="2">
                  <c:v>Disagree</c:v>
                </c:pt>
                <c:pt idx="3">
                  <c:v>Strongly Disagree</c:v>
                </c:pt>
              </c:strCache>
            </c:strRef>
          </c:cat>
          <c:val>
            <c:numRef>
              <c:f>'1-4'!$B$51:$B$54</c:f>
              <c:numCache>
                <c:formatCode>General</c:formatCode>
                <c:ptCount val="4"/>
                <c:pt idx="0">
                  <c:v>15</c:v>
                </c:pt>
                <c:pt idx="1">
                  <c:v>29</c:v>
                </c:pt>
                <c:pt idx="2">
                  <c:v>4</c:v>
                </c:pt>
                <c:pt idx="3">
                  <c:v>0</c:v>
                </c:pt>
              </c:numCache>
            </c:numRef>
          </c:val>
          <c:extLst>
            <c:ext xmlns:c16="http://schemas.microsoft.com/office/drawing/2014/chart" uri="{C3380CC4-5D6E-409C-BE32-E72D297353CC}">
              <c16:uniqueId val="{00000008-5572-489B-AFDF-DCD5C35D9F91}"/>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85AE-478E-B2EA-5C77101600C5}"/>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85AE-478E-B2EA-5C77101600C5}"/>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85AE-478E-B2EA-5C77101600C5}"/>
              </c:ext>
            </c:extLst>
          </c:dPt>
          <c:dPt>
            <c:idx val="3"/>
            <c:invertIfNegative val="0"/>
            <c:bubble3D val="0"/>
            <c:spPr>
              <a:solidFill>
                <a:srgbClr val="C00000"/>
              </a:solidFill>
              <a:ln>
                <a:noFill/>
              </a:ln>
              <a:effectLst/>
            </c:spPr>
            <c:extLst>
              <c:ext xmlns:c16="http://schemas.microsoft.com/office/drawing/2014/chart" uri="{C3380CC4-5D6E-409C-BE32-E72D297353CC}">
                <c16:uniqueId val="{00000007-85AE-478E-B2EA-5C77101600C5}"/>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'Candidate Survey'!$C$81:$C$84</c:f>
              <c:strCache>
                <c:ptCount val="4"/>
                <c:pt idx="0">
                  <c:v>Strongly Agree</c:v>
                </c:pt>
                <c:pt idx="1">
                  <c:v>Agree</c:v>
                </c:pt>
                <c:pt idx="2">
                  <c:v>Disagree</c:v>
                </c:pt>
                <c:pt idx="3">
                  <c:v>Strongly Disagree</c:v>
                </c:pt>
              </c:strCache>
            </c:strRef>
          </c:cat>
          <c:val>
            <c:numRef>
              <c:f>'Candidate Survey'!$B$81:$B$84</c:f>
              <c:numCache>
                <c:formatCode>General</c:formatCode>
                <c:ptCount val="4"/>
                <c:pt idx="0">
                  <c:v>36</c:v>
                </c:pt>
                <c:pt idx="1">
                  <c:v>32</c:v>
                </c:pt>
                <c:pt idx="2">
                  <c:v>7</c:v>
                </c:pt>
                <c:pt idx="3">
                  <c:v>2</c:v>
                </c:pt>
              </c:numCache>
            </c:numRef>
          </c:val>
          <c:extLst>
            <c:ext xmlns:c16="http://schemas.microsoft.com/office/drawing/2014/chart" uri="{C3380CC4-5D6E-409C-BE32-E72D297353CC}">
              <c16:uniqueId val="{00000008-85AE-478E-B2EA-5C77101600C5}"/>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2CF2-4960-95AA-FAE6DEC8DC79}"/>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2CF2-4960-95AA-FAE6DEC8DC79}"/>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2CF2-4960-95AA-FAE6DEC8DC79}"/>
              </c:ext>
            </c:extLst>
          </c:dPt>
          <c:dPt>
            <c:idx val="3"/>
            <c:invertIfNegative val="0"/>
            <c:bubble3D val="0"/>
            <c:spPr>
              <a:solidFill>
                <a:srgbClr val="C00000"/>
              </a:solidFill>
              <a:ln>
                <a:noFill/>
              </a:ln>
              <a:effectLst/>
            </c:spPr>
            <c:extLst>
              <c:ext xmlns:c16="http://schemas.microsoft.com/office/drawing/2014/chart" uri="{C3380CC4-5D6E-409C-BE32-E72D297353CC}">
                <c16:uniqueId val="{00000007-2CF2-4960-95AA-FAE6DEC8DC79}"/>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'Cooperating Teacher Survey'!$B$33:$B$36</c:f>
              <c:strCache>
                <c:ptCount val="4"/>
                <c:pt idx="0">
                  <c:v>Strongly Agree</c:v>
                </c:pt>
                <c:pt idx="1">
                  <c:v>Agree</c:v>
                </c:pt>
                <c:pt idx="2">
                  <c:v>Disagree</c:v>
                </c:pt>
                <c:pt idx="3">
                  <c:v>Strongly Disagree</c:v>
                </c:pt>
              </c:strCache>
            </c:strRef>
          </c:cat>
          <c:val>
            <c:numRef>
              <c:f>'Cooperating Teacher Survey'!$A$33:$A$36</c:f>
              <c:numCache>
                <c:formatCode>General</c:formatCode>
                <c:ptCount val="4"/>
                <c:pt idx="0">
                  <c:v>11</c:v>
                </c:pt>
                <c:pt idx="1">
                  <c:v>14</c:v>
                </c:pt>
                <c:pt idx="2">
                  <c:v>2</c:v>
                </c:pt>
                <c:pt idx="3">
                  <c:v>2</c:v>
                </c:pt>
              </c:numCache>
            </c:numRef>
          </c:val>
          <c:extLst>
            <c:ext xmlns:c16="http://schemas.microsoft.com/office/drawing/2014/chart" uri="{C3380CC4-5D6E-409C-BE32-E72D297353CC}">
              <c16:uniqueId val="{00000008-2CF2-4960-95AA-FAE6DEC8DC79}"/>
            </c:ext>
          </c:extLst>
        </c:ser>
        <c:dLbls>
          <c:dLblPos val="outEnd"/>
          <c:showLegendKey val="0"/>
          <c:showVal val="1"/>
          <c:showCatName val="0"/>
          <c:showSerName val="0"/>
          <c:showPercent val="0"/>
          <c:showBubbleSize val="0"/>
        </c:dLbls>
        <c:gapWidth val="219"/>
        <c:overlap val="-27"/>
        <c:axId val="1115959359"/>
        <c:axId val="1115959839"/>
      </c:barChart>
      <c:catAx>
        <c:axId val="11159593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15959839"/>
        <c:crosses val="autoZero"/>
        <c:auto val="1"/>
        <c:lblAlgn val="ctr"/>
        <c:lblOffset val="100"/>
        <c:noMultiLvlLbl val="0"/>
      </c:catAx>
      <c:valAx>
        <c:axId val="111595983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1595935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4">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2DB8-4ED6-B770-80A5ED157377}"/>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2DB8-4ED6-B770-80A5ED157377}"/>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2DB8-4ED6-B770-80A5ED157377}"/>
              </c:ext>
            </c:extLst>
          </c:dPt>
          <c:dPt>
            <c:idx val="3"/>
            <c:invertIfNegative val="0"/>
            <c:bubble3D val="0"/>
            <c:spPr>
              <a:solidFill>
                <a:srgbClr val="C00000"/>
              </a:solidFill>
              <a:ln>
                <a:noFill/>
              </a:ln>
              <a:effectLst/>
            </c:spPr>
            <c:extLst>
              <c:ext xmlns:c16="http://schemas.microsoft.com/office/drawing/2014/chart" uri="{C3380CC4-5D6E-409C-BE32-E72D297353CC}">
                <c16:uniqueId val="{00000007-2DB8-4ED6-B770-80A5ED157377}"/>
              </c:ext>
            </c:extLst>
          </c:dPt>
          <c:dPt>
            <c:idx val="4"/>
            <c:invertIfNegative val="0"/>
            <c:bubble3D val="0"/>
            <c:spPr>
              <a:solidFill>
                <a:sysClr val="window" lastClr="FFFFFF">
                  <a:lumMod val="50000"/>
                </a:sysClr>
              </a:solidFill>
              <a:ln>
                <a:noFill/>
              </a:ln>
              <a:effectLst/>
            </c:spPr>
            <c:extLst>
              <c:ext xmlns:c16="http://schemas.microsoft.com/office/drawing/2014/chart" uri="{C3380CC4-5D6E-409C-BE32-E72D297353CC}">
                <c16:uniqueId val="{00000009-2DB8-4ED6-B770-80A5ED157377}"/>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'5-8'!$E$81:$E$85</c:f>
              <c:strCache>
                <c:ptCount val="5"/>
                <c:pt idx="0">
                  <c:v>Strongly Agree</c:v>
                </c:pt>
                <c:pt idx="1">
                  <c:v>Agree</c:v>
                </c:pt>
                <c:pt idx="2">
                  <c:v>Disagree</c:v>
                </c:pt>
                <c:pt idx="3">
                  <c:v>Strongly Disagree</c:v>
                </c:pt>
                <c:pt idx="4">
                  <c:v>Don't Know/Does Not Apply</c:v>
                </c:pt>
              </c:strCache>
            </c:strRef>
          </c:cat>
          <c:val>
            <c:numRef>
              <c:f>'5-8'!$D$81:$D$85</c:f>
              <c:numCache>
                <c:formatCode>General</c:formatCode>
                <c:ptCount val="5"/>
                <c:pt idx="0">
                  <c:v>32</c:v>
                </c:pt>
                <c:pt idx="1">
                  <c:v>20</c:v>
                </c:pt>
                <c:pt idx="2">
                  <c:v>11</c:v>
                </c:pt>
                <c:pt idx="3">
                  <c:v>8</c:v>
                </c:pt>
                <c:pt idx="4">
                  <c:v>7</c:v>
                </c:pt>
              </c:numCache>
            </c:numRef>
          </c:val>
          <c:extLst>
            <c:ext xmlns:c16="http://schemas.microsoft.com/office/drawing/2014/chart" uri="{C3380CC4-5D6E-409C-BE32-E72D297353CC}">
              <c16:uniqueId val="{0000000A-2DB8-4ED6-B770-80A5ED157377}"/>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B3D8-4C7B-900A-7D257A7DF5D9}"/>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B3D8-4C7B-900A-7D257A7DF5D9}"/>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B3D8-4C7B-900A-7D257A7DF5D9}"/>
              </c:ext>
            </c:extLst>
          </c:dPt>
          <c:dPt>
            <c:idx val="3"/>
            <c:invertIfNegative val="0"/>
            <c:bubble3D val="0"/>
            <c:spPr>
              <a:solidFill>
                <a:srgbClr val="C00000"/>
              </a:solidFill>
              <a:ln>
                <a:noFill/>
              </a:ln>
              <a:effectLst/>
            </c:spPr>
            <c:extLst>
              <c:ext xmlns:c16="http://schemas.microsoft.com/office/drawing/2014/chart" uri="{C3380CC4-5D6E-409C-BE32-E72D297353CC}">
                <c16:uniqueId val="{00000007-B3D8-4C7B-900A-7D257A7DF5D9}"/>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'13-16'!$E$19:$E$22</c:f>
              <c:strCache>
                <c:ptCount val="4"/>
                <c:pt idx="0">
                  <c:v>Strongly Agree</c:v>
                </c:pt>
                <c:pt idx="1">
                  <c:v>Agree</c:v>
                </c:pt>
                <c:pt idx="2">
                  <c:v>Disagree</c:v>
                </c:pt>
                <c:pt idx="3">
                  <c:v>Strongly Disagree</c:v>
                </c:pt>
              </c:strCache>
            </c:strRef>
          </c:cat>
          <c:val>
            <c:numRef>
              <c:f>'13-16'!$B$19:$B$22</c:f>
              <c:numCache>
                <c:formatCode>General</c:formatCode>
                <c:ptCount val="4"/>
                <c:pt idx="0">
                  <c:v>8</c:v>
                </c:pt>
                <c:pt idx="1">
                  <c:v>7</c:v>
                </c:pt>
                <c:pt idx="2">
                  <c:v>0</c:v>
                </c:pt>
                <c:pt idx="3">
                  <c:v>0</c:v>
                </c:pt>
              </c:numCache>
            </c:numRef>
          </c:val>
          <c:extLst>
            <c:ext xmlns:c16="http://schemas.microsoft.com/office/drawing/2014/chart" uri="{C3380CC4-5D6E-409C-BE32-E72D297353CC}">
              <c16:uniqueId val="{00000008-B3D8-4C7B-900A-7D257A7DF5D9}"/>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8C1A-4ADA-BB52-17FCB83F7575}"/>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8C1A-4ADA-BB52-17FCB83F7575}"/>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8C1A-4ADA-BB52-17FCB83F7575}"/>
              </c:ext>
            </c:extLst>
          </c:dPt>
          <c:dPt>
            <c:idx val="3"/>
            <c:invertIfNegative val="0"/>
            <c:bubble3D val="0"/>
            <c:spPr>
              <a:solidFill>
                <a:srgbClr val="C00000"/>
              </a:solidFill>
              <a:ln>
                <a:noFill/>
              </a:ln>
              <a:effectLst/>
            </c:spPr>
            <c:extLst>
              <c:ext xmlns:c16="http://schemas.microsoft.com/office/drawing/2014/chart" uri="{C3380CC4-5D6E-409C-BE32-E72D297353CC}">
                <c16:uniqueId val="{00000007-8C1A-4ADA-BB52-17FCB83F7575}"/>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'5-8'!$E$33:$E$36</c:f>
              <c:strCache>
                <c:ptCount val="4"/>
                <c:pt idx="0">
                  <c:v>Strongly Agree</c:v>
                </c:pt>
                <c:pt idx="1">
                  <c:v>Agree</c:v>
                </c:pt>
                <c:pt idx="2">
                  <c:v>Disagree</c:v>
                </c:pt>
                <c:pt idx="3">
                  <c:v>Strongly Disagree</c:v>
                </c:pt>
              </c:strCache>
            </c:strRef>
          </c:cat>
          <c:val>
            <c:numRef>
              <c:f>'5-8'!$C$33:$C$36</c:f>
              <c:numCache>
                <c:formatCode>General</c:formatCode>
                <c:ptCount val="4"/>
                <c:pt idx="0">
                  <c:v>12</c:v>
                </c:pt>
                <c:pt idx="1">
                  <c:v>16</c:v>
                </c:pt>
                <c:pt idx="2">
                  <c:v>0</c:v>
                </c:pt>
                <c:pt idx="3">
                  <c:v>0</c:v>
                </c:pt>
              </c:numCache>
            </c:numRef>
          </c:val>
          <c:extLst>
            <c:ext xmlns:c16="http://schemas.microsoft.com/office/drawing/2014/chart" uri="{C3380CC4-5D6E-409C-BE32-E72D297353CC}">
              <c16:uniqueId val="{00000008-8C1A-4ADA-BB52-17FCB83F7575}"/>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 of Responses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1"/>
        <c:ser>
          <c:idx val="0"/>
          <c:order val="0"/>
          <c:invertIfNegative val="0"/>
          <c:dPt>
            <c:idx val="0"/>
            <c:invertIfNegative val="0"/>
            <c:bubble3D val="0"/>
            <c:spPr>
              <a:solidFill>
                <a:schemeClr val="accent1"/>
              </a:solidFill>
              <a:ln>
                <a:noFill/>
              </a:ln>
              <a:effectLst/>
            </c:spPr>
            <c:extLst>
              <c:ext xmlns:c16="http://schemas.microsoft.com/office/drawing/2014/chart" uri="{C3380CC4-5D6E-409C-BE32-E72D297353CC}">
                <c16:uniqueId val="{00000001-D94B-43D7-B729-8E5FDC9644DF}"/>
              </c:ext>
            </c:extLst>
          </c:dPt>
          <c:dPt>
            <c:idx val="1"/>
            <c:invertIfNegative val="0"/>
            <c:bubble3D val="0"/>
            <c:spPr>
              <a:solidFill>
                <a:schemeClr val="accent4"/>
              </a:solidFill>
              <a:ln>
                <a:noFill/>
              </a:ln>
              <a:effectLst/>
            </c:spPr>
            <c:extLst>
              <c:ext xmlns:c16="http://schemas.microsoft.com/office/drawing/2014/chart" uri="{C3380CC4-5D6E-409C-BE32-E72D297353CC}">
                <c16:uniqueId val="{00000003-D94B-43D7-B729-8E5FDC9644DF}"/>
              </c:ext>
            </c:extLst>
          </c:dPt>
          <c:dPt>
            <c:idx val="2"/>
            <c:invertIfNegative val="0"/>
            <c:bubble3D val="0"/>
            <c:spPr>
              <a:solidFill>
                <a:schemeClr val="accent2"/>
              </a:solidFill>
              <a:ln>
                <a:noFill/>
              </a:ln>
              <a:effectLst/>
            </c:spPr>
            <c:extLst>
              <c:ext xmlns:c16="http://schemas.microsoft.com/office/drawing/2014/chart" uri="{C3380CC4-5D6E-409C-BE32-E72D297353CC}">
                <c16:uniqueId val="{00000005-D94B-43D7-B729-8E5FDC9644DF}"/>
              </c:ext>
            </c:extLst>
          </c:dPt>
          <c:dPt>
            <c:idx val="3"/>
            <c:invertIfNegative val="0"/>
            <c:bubble3D val="0"/>
            <c:spPr>
              <a:solidFill>
                <a:srgbClr val="C00000"/>
              </a:solidFill>
              <a:ln>
                <a:noFill/>
              </a:ln>
              <a:effectLst/>
            </c:spPr>
            <c:extLst>
              <c:ext xmlns:c16="http://schemas.microsoft.com/office/drawing/2014/chart" uri="{C3380CC4-5D6E-409C-BE32-E72D297353CC}">
                <c16:uniqueId val="{00000007-D94B-43D7-B729-8E5FDC9644DF}"/>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'5-8'!$E$33:$E$36</c:f>
              <c:strCache>
                <c:ptCount val="4"/>
                <c:pt idx="0">
                  <c:v>Strongly Agree</c:v>
                </c:pt>
                <c:pt idx="1">
                  <c:v>Agree</c:v>
                </c:pt>
                <c:pt idx="2">
                  <c:v>Disagree</c:v>
                </c:pt>
                <c:pt idx="3">
                  <c:v>Strongly Disagree</c:v>
                </c:pt>
              </c:strCache>
            </c:strRef>
          </c:cat>
          <c:val>
            <c:numRef>
              <c:f>'5-8'!$D$33:$D$36</c:f>
              <c:numCache>
                <c:formatCode>General</c:formatCode>
                <c:ptCount val="4"/>
                <c:pt idx="0">
                  <c:v>15</c:v>
                </c:pt>
                <c:pt idx="1">
                  <c:v>14</c:v>
                </c:pt>
                <c:pt idx="2">
                  <c:v>0</c:v>
                </c:pt>
                <c:pt idx="3">
                  <c:v>1</c:v>
                </c:pt>
              </c:numCache>
            </c:numRef>
          </c:val>
          <c:extLst>
            <c:ext xmlns:c16="http://schemas.microsoft.com/office/drawing/2014/chart" uri="{C3380CC4-5D6E-409C-BE32-E72D297353CC}">
              <c16:uniqueId val="{00000008-D94B-43D7-B729-8E5FDC9644DF}"/>
            </c:ext>
          </c:extLst>
        </c:ser>
        <c:dLbls>
          <c:dLblPos val="outEnd"/>
          <c:showLegendKey val="0"/>
          <c:showVal val="1"/>
          <c:showCatName val="0"/>
          <c:showSerName val="0"/>
          <c:showPercent val="0"/>
          <c:showBubbleSize val="0"/>
        </c:dLbls>
        <c:gapWidth val="219"/>
        <c:overlap val="-27"/>
        <c:axId val="1193169167"/>
        <c:axId val="1193166767"/>
      </c:barChart>
      <c:catAx>
        <c:axId val="119316916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6767"/>
        <c:crosses val="autoZero"/>
        <c:auto val="1"/>
        <c:lblAlgn val="ctr"/>
        <c:lblOffset val="100"/>
        <c:noMultiLvlLbl val="0"/>
      </c:catAx>
      <c:valAx>
        <c:axId val="1193166767"/>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t>Number</a:t>
                </a:r>
                <a:r>
                  <a:rPr lang="en-US" baseline="0"/>
                  <a:t> of Responses</a:t>
                </a:r>
                <a:endParaRPr lang="en-US"/>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93169167"/>
        <c:crosses val="autoZero"/>
        <c:crossBetween val="between"/>
      </c:valAx>
      <c:spPr>
        <a:noFill/>
        <a:ln>
          <a:noFill/>
        </a:ln>
        <a:effectLst/>
      </c:spPr>
    </c:plotArea>
    <c:plotVisOnly val="1"/>
    <c:dispBlanksAs val="gap"/>
    <c:showDLblsOverMax val="0"/>
    <c:extLst/>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acrossLinear" id="2">
  <a:schemeClr val="accent1"/>
  <a:schemeClr val="accent2"/>
  <a:schemeClr val="accent3"/>
  <a:schemeClr val="accent4"/>
  <a:schemeClr val="accent5"/>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08797346-D449-42C5-B41E-493BA4A40759}" type="datetimeFigureOut">
              <a:rPr lang="en-US" smtClean="0"/>
              <a:t>9/5/2024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4EAD440E-040B-4EAC-939E-0C87DB8D3E04}" type="slidenum">
              <a:rPr lang="en-US" smtClean="0"/>
              <a:t>‹#›</a:t>
            </a:fld>
            <a:endParaRPr lang="en-US"/>
          </a:p>
        </p:txBody>
      </p:sp>
    </p:spTree>
    <p:extLst>
      <p:ext uri="{BB962C8B-B14F-4D97-AF65-F5344CB8AC3E}">
        <p14:creationId xmlns:p14="http://schemas.microsoft.com/office/powerpoint/2010/main" val="28880870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a:t>
            </a:fld>
            <a:endParaRPr lang="en-US"/>
          </a:p>
        </p:txBody>
      </p:sp>
    </p:spTree>
    <p:extLst>
      <p:ext uri="{BB962C8B-B14F-4D97-AF65-F5344CB8AC3E}">
        <p14:creationId xmlns:p14="http://schemas.microsoft.com/office/powerpoint/2010/main" val="2971442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Reference Appendices A-M</a:t>
            </a:r>
          </a:p>
        </p:txBody>
      </p:sp>
      <p:sp>
        <p:nvSpPr>
          <p:cNvPr id="4" name="Slide Number Placeholder 3"/>
          <p:cNvSpPr>
            <a:spLocks noGrp="1"/>
          </p:cNvSpPr>
          <p:nvPr>
            <p:ph type="sldNum" sz="quarter" idx="5"/>
          </p:nvPr>
        </p:nvSpPr>
        <p:spPr/>
        <p:txBody>
          <a:bodyPr/>
          <a:lstStyle/>
          <a:p>
            <a:fld id="{4EAD440E-040B-4EAC-939E-0C87DB8D3E04}" type="slidenum">
              <a:rPr lang="en-US" smtClean="0"/>
              <a:t>2</a:t>
            </a:fld>
            <a:endParaRPr lang="en-US"/>
          </a:p>
        </p:txBody>
      </p:sp>
    </p:spTree>
    <p:extLst>
      <p:ext uri="{BB962C8B-B14F-4D97-AF65-F5344CB8AC3E}">
        <p14:creationId xmlns:p14="http://schemas.microsoft.com/office/powerpoint/2010/main" val="4144383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3</a:t>
            </a:fld>
            <a:endParaRPr lang="en-US"/>
          </a:p>
        </p:txBody>
      </p:sp>
    </p:spTree>
    <p:extLst>
      <p:ext uri="{BB962C8B-B14F-4D97-AF65-F5344CB8AC3E}">
        <p14:creationId xmlns:p14="http://schemas.microsoft.com/office/powerpoint/2010/main" val="3820506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4</a:t>
            </a:fld>
            <a:endParaRPr lang="en-US"/>
          </a:p>
        </p:txBody>
      </p:sp>
    </p:spTree>
    <p:extLst>
      <p:ext uri="{BB962C8B-B14F-4D97-AF65-F5344CB8AC3E}">
        <p14:creationId xmlns:p14="http://schemas.microsoft.com/office/powerpoint/2010/main" val="2752073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a:p>
            <a:r>
              <a:rPr lang="en-US"/>
              <a:t>Tied to specific TPEs</a:t>
            </a:r>
          </a:p>
          <a:p>
            <a:r>
              <a:rPr lang="en-US"/>
              <a:t>Starting at level 3- goal for the candidate- move up and down the rubric</a:t>
            </a:r>
          </a:p>
        </p:txBody>
      </p:sp>
      <p:sp>
        <p:nvSpPr>
          <p:cNvPr id="4" name="Slide Number Placeholder 3"/>
          <p:cNvSpPr>
            <a:spLocks noGrp="1"/>
          </p:cNvSpPr>
          <p:nvPr>
            <p:ph type="sldNum" sz="quarter" idx="5"/>
          </p:nvPr>
        </p:nvSpPr>
        <p:spPr/>
        <p:txBody>
          <a:bodyPr/>
          <a:lstStyle/>
          <a:p>
            <a:fld id="{4EAD440E-040B-4EAC-939E-0C87DB8D3E04}" type="slidenum">
              <a:rPr lang="en-US" smtClean="0"/>
              <a:t>5</a:t>
            </a:fld>
            <a:endParaRPr lang="en-US"/>
          </a:p>
        </p:txBody>
      </p:sp>
    </p:spTree>
    <p:extLst>
      <p:ext uri="{BB962C8B-B14F-4D97-AF65-F5344CB8AC3E}">
        <p14:creationId xmlns:p14="http://schemas.microsoft.com/office/powerpoint/2010/main" val="40324081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6</a:t>
            </a:fld>
            <a:endParaRPr lang="en-US"/>
          </a:p>
        </p:txBody>
      </p:sp>
    </p:spTree>
    <p:extLst>
      <p:ext uri="{BB962C8B-B14F-4D97-AF65-F5344CB8AC3E}">
        <p14:creationId xmlns:p14="http://schemas.microsoft.com/office/powerpoint/2010/main" val="2180876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7</a:t>
            </a:fld>
            <a:endParaRPr lang="en-US"/>
          </a:p>
        </p:txBody>
      </p:sp>
    </p:spTree>
    <p:extLst>
      <p:ext uri="{BB962C8B-B14F-4D97-AF65-F5344CB8AC3E}">
        <p14:creationId xmlns:p14="http://schemas.microsoft.com/office/powerpoint/2010/main" val="103400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8</a:t>
            </a:fld>
            <a:endParaRPr lang="en-US"/>
          </a:p>
        </p:txBody>
      </p:sp>
    </p:spTree>
    <p:extLst>
      <p:ext uri="{BB962C8B-B14F-4D97-AF65-F5344CB8AC3E}">
        <p14:creationId xmlns:p14="http://schemas.microsoft.com/office/powerpoint/2010/main" val="7925160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9</a:t>
            </a:fld>
            <a:endParaRPr lang="en-US"/>
          </a:p>
        </p:txBody>
      </p:sp>
    </p:spTree>
    <p:extLst>
      <p:ext uri="{BB962C8B-B14F-4D97-AF65-F5344CB8AC3E}">
        <p14:creationId xmlns:p14="http://schemas.microsoft.com/office/powerpoint/2010/main" val="4036224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10</a:t>
            </a:fld>
            <a:endParaRPr lang="en-US"/>
          </a:p>
        </p:txBody>
      </p:sp>
    </p:spTree>
    <p:extLst>
      <p:ext uri="{BB962C8B-B14F-4D97-AF65-F5344CB8AC3E}">
        <p14:creationId xmlns:p14="http://schemas.microsoft.com/office/powerpoint/2010/main" val="1080930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11</a:t>
            </a:fld>
            <a:endParaRPr lang="en-US"/>
          </a:p>
        </p:txBody>
      </p:sp>
    </p:spTree>
    <p:extLst>
      <p:ext uri="{BB962C8B-B14F-4D97-AF65-F5344CB8AC3E}">
        <p14:creationId xmlns:p14="http://schemas.microsoft.com/office/powerpoint/2010/main" val="1578163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12</a:t>
            </a:fld>
            <a:endParaRPr lang="en-US"/>
          </a:p>
        </p:txBody>
      </p:sp>
    </p:spTree>
    <p:extLst>
      <p:ext uri="{BB962C8B-B14F-4D97-AF65-F5344CB8AC3E}">
        <p14:creationId xmlns:p14="http://schemas.microsoft.com/office/powerpoint/2010/main" val="2060535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13</a:t>
            </a:fld>
            <a:endParaRPr lang="en-US"/>
          </a:p>
        </p:txBody>
      </p:sp>
    </p:spTree>
    <p:extLst>
      <p:ext uri="{BB962C8B-B14F-4D97-AF65-F5344CB8AC3E}">
        <p14:creationId xmlns:p14="http://schemas.microsoft.com/office/powerpoint/2010/main" val="30210891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14</a:t>
            </a:fld>
            <a:endParaRPr lang="en-US"/>
          </a:p>
        </p:txBody>
      </p:sp>
    </p:spTree>
    <p:extLst>
      <p:ext uri="{BB962C8B-B14F-4D97-AF65-F5344CB8AC3E}">
        <p14:creationId xmlns:p14="http://schemas.microsoft.com/office/powerpoint/2010/main" val="3405810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15</a:t>
            </a:fld>
            <a:endParaRPr lang="en-US"/>
          </a:p>
        </p:txBody>
      </p:sp>
    </p:spTree>
    <p:extLst>
      <p:ext uri="{BB962C8B-B14F-4D97-AF65-F5344CB8AC3E}">
        <p14:creationId xmlns:p14="http://schemas.microsoft.com/office/powerpoint/2010/main" val="337355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Heather</a:t>
            </a:r>
          </a:p>
          <a:p>
            <a:endParaRPr lang="en-US"/>
          </a:p>
        </p:txBody>
      </p:sp>
      <p:sp>
        <p:nvSpPr>
          <p:cNvPr id="4" name="Slide Number Placeholder 3"/>
          <p:cNvSpPr>
            <a:spLocks noGrp="1"/>
          </p:cNvSpPr>
          <p:nvPr>
            <p:ph type="sldNum" sz="quarter" idx="5"/>
          </p:nvPr>
        </p:nvSpPr>
        <p:spPr/>
        <p:txBody>
          <a:bodyPr/>
          <a:lstStyle/>
          <a:p>
            <a:fld id="{4EAD440E-040B-4EAC-939E-0C87DB8D3E04}" type="slidenum">
              <a:rPr lang="en-US" smtClean="0"/>
              <a:t>16</a:t>
            </a:fld>
            <a:endParaRPr lang="en-US"/>
          </a:p>
        </p:txBody>
      </p:sp>
    </p:spTree>
    <p:extLst>
      <p:ext uri="{BB962C8B-B14F-4D97-AF65-F5344CB8AC3E}">
        <p14:creationId xmlns:p14="http://schemas.microsoft.com/office/powerpoint/2010/main" val="2291524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Heather</a:t>
            </a:r>
          </a:p>
          <a:p>
            <a:endParaRPr lang="en-US"/>
          </a:p>
        </p:txBody>
      </p:sp>
      <p:sp>
        <p:nvSpPr>
          <p:cNvPr id="4" name="Slide Number Placeholder 3"/>
          <p:cNvSpPr>
            <a:spLocks noGrp="1"/>
          </p:cNvSpPr>
          <p:nvPr>
            <p:ph type="sldNum" sz="quarter" idx="5"/>
          </p:nvPr>
        </p:nvSpPr>
        <p:spPr/>
        <p:txBody>
          <a:bodyPr/>
          <a:lstStyle/>
          <a:p>
            <a:fld id="{4EAD440E-040B-4EAC-939E-0C87DB8D3E04}" type="slidenum">
              <a:rPr lang="en-US" smtClean="0"/>
              <a:t>17</a:t>
            </a:fld>
            <a:endParaRPr lang="en-US"/>
          </a:p>
        </p:txBody>
      </p:sp>
    </p:spTree>
    <p:extLst>
      <p:ext uri="{BB962C8B-B14F-4D97-AF65-F5344CB8AC3E}">
        <p14:creationId xmlns:p14="http://schemas.microsoft.com/office/powerpoint/2010/main" val="838303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Heather</a:t>
            </a:r>
          </a:p>
          <a:p>
            <a:endParaRPr lang="en-US"/>
          </a:p>
        </p:txBody>
      </p:sp>
      <p:sp>
        <p:nvSpPr>
          <p:cNvPr id="4" name="Slide Number Placeholder 3"/>
          <p:cNvSpPr>
            <a:spLocks noGrp="1"/>
          </p:cNvSpPr>
          <p:nvPr>
            <p:ph type="sldNum" sz="quarter" idx="5"/>
          </p:nvPr>
        </p:nvSpPr>
        <p:spPr/>
        <p:txBody>
          <a:bodyPr/>
          <a:lstStyle/>
          <a:p>
            <a:fld id="{4EAD440E-040B-4EAC-939E-0C87DB8D3E04}" type="slidenum">
              <a:rPr lang="en-US" smtClean="0"/>
              <a:t>18</a:t>
            </a:fld>
            <a:endParaRPr lang="en-US"/>
          </a:p>
        </p:txBody>
      </p:sp>
    </p:spTree>
    <p:extLst>
      <p:ext uri="{BB962C8B-B14F-4D97-AF65-F5344CB8AC3E}">
        <p14:creationId xmlns:p14="http://schemas.microsoft.com/office/powerpoint/2010/main" val="34872282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Amy</a:t>
            </a:r>
          </a:p>
          <a:p>
            <a:endParaRPr lang="en-US"/>
          </a:p>
        </p:txBody>
      </p:sp>
      <p:sp>
        <p:nvSpPr>
          <p:cNvPr id="4" name="Slide Number Placeholder 3"/>
          <p:cNvSpPr>
            <a:spLocks noGrp="1"/>
          </p:cNvSpPr>
          <p:nvPr>
            <p:ph type="sldNum" sz="quarter" idx="5"/>
          </p:nvPr>
        </p:nvSpPr>
        <p:spPr/>
        <p:txBody>
          <a:bodyPr/>
          <a:lstStyle/>
          <a:p>
            <a:fld id="{4EAD440E-040B-4EAC-939E-0C87DB8D3E04}" type="slidenum">
              <a:rPr lang="en-US" smtClean="0"/>
              <a:t>19</a:t>
            </a:fld>
            <a:endParaRPr lang="en-US"/>
          </a:p>
        </p:txBody>
      </p:sp>
    </p:spTree>
    <p:extLst>
      <p:ext uri="{BB962C8B-B14F-4D97-AF65-F5344CB8AC3E}">
        <p14:creationId xmlns:p14="http://schemas.microsoft.com/office/powerpoint/2010/main" val="24496381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Amy</a:t>
            </a:r>
          </a:p>
          <a:p>
            <a:endParaRPr lang="en-US"/>
          </a:p>
        </p:txBody>
      </p:sp>
      <p:sp>
        <p:nvSpPr>
          <p:cNvPr id="4" name="Slide Number Placeholder 3"/>
          <p:cNvSpPr>
            <a:spLocks noGrp="1"/>
          </p:cNvSpPr>
          <p:nvPr>
            <p:ph type="sldNum" sz="quarter" idx="5"/>
          </p:nvPr>
        </p:nvSpPr>
        <p:spPr/>
        <p:txBody>
          <a:bodyPr/>
          <a:lstStyle/>
          <a:p>
            <a:fld id="{4EAD440E-040B-4EAC-939E-0C87DB8D3E04}" type="slidenum">
              <a:rPr lang="en-US" smtClean="0"/>
              <a:t>20</a:t>
            </a:fld>
            <a:endParaRPr lang="en-US"/>
          </a:p>
        </p:txBody>
      </p:sp>
    </p:spTree>
    <p:extLst>
      <p:ext uri="{BB962C8B-B14F-4D97-AF65-F5344CB8AC3E}">
        <p14:creationId xmlns:p14="http://schemas.microsoft.com/office/powerpoint/2010/main" val="18640326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Amy</a:t>
            </a:r>
          </a:p>
          <a:p>
            <a:endParaRPr lang="en-US"/>
          </a:p>
          <a:p>
            <a:r>
              <a:rPr lang="en-US"/>
              <a:t>Total candidates does not include voids-</a:t>
            </a:r>
          </a:p>
          <a:p>
            <a:r>
              <a:rPr lang="en-US"/>
              <a:t>218- includes the 4 </a:t>
            </a:r>
            <a:r>
              <a:rPr lang="en-US" err="1"/>
              <a:t>nonpassers</a:t>
            </a:r>
            <a:r>
              <a:rPr lang="en-US"/>
              <a:t> and the voids </a:t>
            </a:r>
          </a:p>
          <a:p>
            <a:r>
              <a:rPr lang="en-US"/>
              <a:t>213- includes voids (they had passing scores)</a:t>
            </a:r>
          </a:p>
        </p:txBody>
      </p:sp>
      <p:sp>
        <p:nvSpPr>
          <p:cNvPr id="4" name="Slide Number Placeholder 3"/>
          <p:cNvSpPr>
            <a:spLocks noGrp="1"/>
          </p:cNvSpPr>
          <p:nvPr>
            <p:ph type="sldNum" sz="quarter" idx="5"/>
          </p:nvPr>
        </p:nvSpPr>
        <p:spPr/>
        <p:txBody>
          <a:bodyPr/>
          <a:lstStyle/>
          <a:p>
            <a:pPr defTabSz="942289">
              <a:defRPr/>
            </a:pPr>
            <a:fld id="{3BAF1D13-1771-6641-9B07-2FC25F0FAF6A}" type="slidenum">
              <a:rPr lang="en-US">
                <a:solidFill>
                  <a:prstClr val="black"/>
                </a:solidFill>
                <a:latin typeface="Calibri" panose="020F0502020204030204"/>
              </a:rPr>
              <a:pPr defTabSz="942289">
                <a:defRPr/>
              </a:pPr>
              <a:t>21</a:t>
            </a:fld>
            <a:endParaRPr lang="en-US">
              <a:solidFill>
                <a:prstClr val="black"/>
              </a:solidFill>
              <a:latin typeface="Calibri" panose="020F0502020204030204"/>
            </a:endParaRPr>
          </a:p>
        </p:txBody>
      </p:sp>
    </p:spTree>
    <p:extLst>
      <p:ext uri="{BB962C8B-B14F-4D97-AF65-F5344CB8AC3E}">
        <p14:creationId xmlns:p14="http://schemas.microsoft.com/office/powerpoint/2010/main" val="34267364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Amy</a:t>
            </a:r>
          </a:p>
          <a:p>
            <a:endParaRPr lang="en-US"/>
          </a:p>
        </p:txBody>
      </p:sp>
      <p:sp>
        <p:nvSpPr>
          <p:cNvPr id="4" name="Slide Number Placeholder 3"/>
          <p:cNvSpPr>
            <a:spLocks noGrp="1"/>
          </p:cNvSpPr>
          <p:nvPr>
            <p:ph type="sldNum" sz="quarter" idx="5"/>
          </p:nvPr>
        </p:nvSpPr>
        <p:spPr/>
        <p:txBody>
          <a:bodyPr/>
          <a:lstStyle/>
          <a:p>
            <a:fld id="{4EAD440E-040B-4EAC-939E-0C87DB8D3E04}" type="slidenum">
              <a:rPr lang="en-US" smtClean="0"/>
              <a:t>22</a:t>
            </a:fld>
            <a:endParaRPr lang="en-US"/>
          </a:p>
        </p:txBody>
      </p:sp>
    </p:spTree>
    <p:extLst>
      <p:ext uri="{BB962C8B-B14F-4D97-AF65-F5344CB8AC3E}">
        <p14:creationId xmlns:p14="http://schemas.microsoft.com/office/powerpoint/2010/main" val="28588214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4 did not meet 14 points</a:t>
            </a:r>
          </a:p>
          <a:p>
            <a:r>
              <a:rPr lang="en-US"/>
              <a:t>1 was not scoreable (missing evidence)	</a:t>
            </a:r>
          </a:p>
        </p:txBody>
      </p:sp>
      <p:sp>
        <p:nvSpPr>
          <p:cNvPr id="4" name="Slide Number Placeholder 3"/>
          <p:cNvSpPr>
            <a:spLocks noGrp="1"/>
          </p:cNvSpPr>
          <p:nvPr>
            <p:ph type="sldNum" sz="quarter" idx="5"/>
          </p:nvPr>
        </p:nvSpPr>
        <p:spPr/>
        <p:txBody>
          <a:bodyPr/>
          <a:lstStyle/>
          <a:p>
            <a:fld id="{A238B744-BCA9-4B1D-9BEA-EDD4773A31DE}" type="slidenum">
              <a:rPr lang="en-US" smtClean="0"/>
              <a:t>23</a:t>
            </a:fld>
            <a:endParaRPr lang="en-US"/>
          </a:p>
        </p:txBody>
      </p:sp>
    </p:spTree>
    <p:extLst>
      <p:ext uri="{BB962C8B-B14F-4D97-AF65-F5344CB8AC3E}">
        <p14:creationId xmlns:p14="http://schemas.microsoft.com/office/powerpoint/2010/main" val="5809483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5 people scored below 14</a:t>
            </a:r>
          </a:p>
          <a:p>
            <a:r>
              <a:rPr lang="en-US"/>
              <a:t>81 people scored between 14 and 18 (37%)</a:t>
            </a:r>
          </a:p>
          <a:p>
            <a:r>
              <a:rPr lang="en-US"/>
              <a:t>132 people scored 19 or above (61%)</a:t>
            </a:r>
          </a:p>
        </p:txBody>
      </p:sp>
      <p:sp>
        <p:nvSpPr>
          <p:cNvPr id="4" name="Slide Number Placeholder 3"/>
          <p:cNvSpPr>
            <a:spLocks noGrp="1"/>
          </p:cNvSpPr>
          <p:nvPr>
            <p:ph type="sldNum" sz="quarter" idx="5"/>
          </p:nvPr>
        </p:nvSpPr>
        <p:spPr/>
        <p:txBody>
          <a:bodyPr/>
          <a:lstStyle/>
          <a:p>
            <a:fld id="{4EAD440E-040B-4EAC-939E-0C87DB8D3E04}" type="slidenum">
              <a:rPr lang="en-US" smtClean="0"/>
              <a:t>24</a:t>
            </a:fld>
            <a:endParaRPr lang="en-US"/>
          </a:p>
        </p:txBody>
      </p:sp>
    </p:spTree>
    <p:extLst>
      <p:ext uri="{BB962C8B-B14F-4D97-AF65-F5344CB8AC3E}">
        <p14:creationId xmlns:p14="http://schemas.microsoft.com/office/powerpoint/2010/main" val="11954099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Current passing standards for 9 rubrics</a:t>
            </a:r>
          </a:p>
          <a:p>
            <a:r>
              <a:rPr lang="en-US"/>
              <a:t>MS-19 (no more than 1 score of 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MMSN-17- (no more than 1 score of 1)</a:t>
            </a:r>
          </a:p>
          <a:p>
            <a:r>
              <a:rPr lang="en-US"/>
              <a:t>ESN-15</a:t>
            </a:r>
          </a:p>
        </p:txBody>
      </p:sp>
      <p:sp>
        <p:nvSpPr>
          <p:cNvPr id="4" name="Slide Number Placeholder 3"/>
          <p:cNvSpPr>
            <a:spLocks noGrp="1"/>
          </p:cNvSpPr>
          <p:nvPr>
            <p:ph type="sldNum" sz="quarter" idx="5"/>
          </p:nvPr>
        </p:nvSpPr>
        <p:spPr/>
        <p:txBody>
          <a:bodyPr/>
          <a:lstStyle/>
          <a:p>
            <a:fld id="{4EAD440E-040B-4EAC-939E-0C87DB8D3E04}" type="slidenum">
              <a:rPr lang="en-US" smtClean="0"/>
              <a:t>25</a:t>
            </a:fld>
            <a:endParaRPr lang="en-US"/>
          </a:p>
        </p:txBody>
      </p:sp>
    </p:spTree>
    <p:extLst>
      <p:ext uri="{BB962C8B-B14F-4D97-AF65-F5344CB8AC3E}">
        <p14:creationId xmlns:p14="http://schemas.microsoft.com/office/powerpoint/2010/main" val="30041463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Look at this data to make sure our rubrics are functioning and the score is achievable </a:t>
            </a:r>
          </a:p>
          <a:p>
            <a:r>
              <a:rPr lang="en-US"/>
              <a:t>To see breakout by step-refer to item</a:t>
            </a:r>
          </a:p>
        </p:txBody>
      </p:sp>
      <p:sp>
        <p:nvSpPr>
          <p:cNvPr id="4" name="Slide Number Placeholder 3"/>
          <p:cNvSpPr>
            <a:spLocks noGrp="1"/>
          </p:cNvSpPr>
          <p:nvPr>
            <p:ph type="sldNum" sz="quarter" idx="5"/>
          </p:nvPr>
        </p:nvSpPr>
        <p:spPr/>
        <p:txBody>
          <a:bodyPr/>
          <a:lstStyle/>
          <a:p>
            <a:fld id="{4EAD440E-040B-4EAC-939E-0C87DB8D3E04}" type="slidenum">
              <a:rPr lang="en-US" smtClean="0"/>
              <a:t>26</a:t>
            </a:fld>
            <a:endParaRPr lang="en-US"/>
          </a:p>
        </p:txBody>
      </p:sp>
    </p:spTree>
    <p:extLst>
      <p:ext uri="{BB962C8B-B14F-4D97-AF65-F5344CB8AC3E}">
        <p14:creationId xmlns:p14="http://schemas.microsoft.com/office/powerpoint/2010/main" val="33279441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27</a:t>
            </a:fld>
            <a:endParaRPr lang="en-US"/>
          </a:p>
        </p:txBody>
      </p:sp>
    </p:spTree>
    <p:extLst>
      <p:ext uri="{BB962C8B-B14F-4D97-AF65-F5344CB8AC3E}">
        <p14:creationId xmlns:p14="http://schemas.microsoft.com/office/powerpoint/2010/main" val="41331615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28</a:t>
            </a:fld>
            <a:endParaRPr lang="en-US"/>
          </a:p>
        </p:txBody>
      </p:sp>
    </p:spTree>
    <p:extLst>
      <p:ext uri="{BB962C8B-B14F-4D97-AF65-F5344CB8AC3E}">
        <p14:creationId xmlns:p14="http://schemas.microsoft.com/office/powerpoint/2010/main" val="9854152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29</a:t>
            </a:fld>
            <a:endParaRPr lang="en-US"/>
          </a:p>
        </p:txBody>
      </p:sp>
    </p:spTree>
    <p:extLst>
      <p:ext uri="{BB962C8B-B14F-4D97-AF65-F5344CB8AC3E}">
        <p14:creationId xmlns:p14="http://schemas.microsoft.com/office/powerpoint/2010/main" val="10885591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30</a:t>
            </a:fld>
            <a:endParaRPr lang="en-US"/>
          </a:p>
        </p:txBody>
      </p:sp>
    </p:spTree>
    <p:extLst>
      <p:ext uri="{BB962C8B-B14F-4D97-AF65-F5344CB8AC3E}">
        <p14:creationId xmlns:p14="http://schemas.microsoft.com/office/powerpoint/2010/main" val="40427506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31</a:t>
            </a:fld>
            <a:endParaRPr lang="en-US"/>
          </a:p>
        </p:txBody>
      </p:sp>
    </p:spTree>
    <p:extLst>
      <p:ext uri="{BB962C8B-B14F-4D97-AF65-F5344CB8AC3E}">
        <p14:creationId xmlns:p14="http://schemas.microsoft.com/office/powerpoint/2010/main" val="18414803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32</a:t>
            </a:fld>
            <a:endParaRPr lang="en-US"/>
          </a:p>
        </p:txBody>
      </p:sp>
    </p:spTree>
    <p:extLst>
      <p:ext uri="{BB962C8B-B14F-4D97-AF65-F5344CB8AC3E}">
        <p14:creationId xmlns:p14="http://schemas.microsoft.com/office/powerpoint/2010/main" val="38204645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33</a:t>
            </a:fld>
            <a:endParaRPr lang="en-US"/>
          </a:p>
        </p:txBody>
      </p:sp>
    </p:spTree>
    <p:extLst>
      <p:ext uri="{BB962C8B-B14F-4D97-AF65-F5344CB8AC3E}">
        <p14:creationId xmlns:p14="http://schemas.microsoft.com/office/powerpoint/2010/main" val="2765134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34</a:t>
            </a:fld>
            <a:endParaRPr lang="en-US"/>
          </a:p>
        </p:txBody>
      </p:sp>
    </p:spTree>
    <p:extLst>
      <p:ext uri="{BB962C8B-B14F-4D97-AF65-F5344CB8AC3E}">
        <p14:creationId xmlns:p14="http://schemas.microsoft.com/office/powerpoint/2010/main" val="16305270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35</a:t>
            </a:fld>
            <a:endParaRPr lang="en-US"/>
          </a:p>
        </p:txBody>
      </p:sp>
    </p:spTree>
    <p:extLst>
      <p:ext uri="{BB962C8B-B14F-4D97-AF65-F5344CB8AC3E}">
        <p14:creationId xmlns:p14="http://schemas.microsoft.com/office/powerpoint/2010/main" val="28466067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36</a:t>
            </a:fld>
            <a:endParaRPr lang="en-US"/>
          </a:p>
        </p:txBody>
      </p:sp>
    </p:spTree>
    <p:extLst>
      <p:ext uri="{BB962C8B-B14F-4D97-AF65-F5344CB8AC3E}">
        <p14:creationId xmlns:p14="http://schemas.microsoft.com/office/powerpoint/2010/main" val="12486930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37</a:t>
            </a:fld>
            <a:endParaRPr lang="en-US"/>
          </a:p>
        </p:txBody>
      </p:sp>
    </p:spTree>
    <p:extLst>
      <p:ext uri="{BB962C8B-B14F-4D97-AF65-F5344CB8AC3E}">
        <p14:creationId xmlns:p14="http://schemas.microsoft.com/office/powerpoint/2010/main" val="13261305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38</a:t>
            </a:fld>
            <a:endParaRPr lang="en-US"/>
          </a:p>
        </p:txBody>
      </p:sp>
    </p:spTree>
    <p:extLst>
      <p:ext uri="{BB962C8B-B14F-4D97-AF65-F5344CB8AC3E}">
        <p14:creationId xmlns:p14="http://schemas.microsoft.com/office/powerpoint/2010/main" val="37321286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39</a:t>
            </a:fld>
            <a:endParaRPr lang="en-US"/>
          </a:p>
        </p:txBody>
      </p:sp>
    </p:spTree>
    <p:extLst>
      <p:ext uri="{BB962C8B-B14F-4D97-AF65-F5344CB8AC3E}">
        <p14:creationId xmlns:p14="http://schemas.microsoft.com/office/powerpoint/2010/main" val="10469614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40</a:t>
            </a:fld>
            <a:endParaRPr lang="en-US"/>
          </a:p>
        </p:txBody>
      </p:sp>
    </p:spTree>
    <p:extLst>
      <p:ext uri="{BB962C8B-B14F-4D97-AF65-F5344CB8AC3E}">
        <p14:creationId xmlns:p14="http://schemas.microsoft.com/office/powerpoint/2010/main" val="21043273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41</a:t>
            </a:fld>
            <a:endParaRPr lang="en-US"/>
          </a:p>
        </p:txBody>
      </p:sp>
    </p:spTree>
    <p:extLst>
      <p:ext uri="{BB962C8B-B14F-4D97-AF65-F5344CB8AC3E}">
        <p14:creationId xmlns:p14="http://schemas.microsoft.com/office/powerpoint/2010/main" val="10201969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42</a:t>
            </a:fld>
            <a:endParaRPr lang="en-US"/>
          </a:p>
        </p:txBody>
      </p:sp>
    </p:spTree>
    <p:extLst>
      <p:ext uri="{BB962C8B-B14F-4D97-AF65-F5344CB8AC3E}">
        <p14:creationId xmlns:p14="http://schemas.microsoft.com/office/powerpoint/2010/main" val="19376444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43</a:t>
            </a:fld>
            <a:endParaRPr lang="en-US"/>
          </a:p>
        </p:txBody>
      </p:sp>
    </p:spTree>
    <p:extLst>
      <p:ext uri="{BB962C8B-B14F-4D97-AF65-F5344CB8AC3E}">
        <p14:creationId xmlns:p14="http://schemas.microsoft.com/office/powerpoint/2010/main" val="122960808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44</a:t>
            </a:fld>
            <a:endParaRPr lang="en-US"/>
          </a:p>
        </p:txBody>
      </p:sp>
    </p:spTree>
    <p:extLst>
      <p:ext uri="{BB962C8B-B14F-4D97-AF65-F5344CB8AC3E}">
        <p14:creationId xmlns:p14="http://schemas.microsoft.com/office/powerpoint/2010/main" val="194940972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45</a:t>
            </a:fld>
            <a:endParaRPr lang="en-US"/>
          </a:p>
        </p:txBody>
      </p:sp>
    </p:spTree>
    <p:extLst>
      <p:ext uri="{BB962C8B-B14F-4D97-AF65-F5344CB8AC3E}">
        <p14:creationId xmlns:p14="http://schemas.microsoft.com/office/powerpoint/2010/main" val="4286369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46</a:t>
            </a:fld>
            <a:endParaRPr lang="en-US"/>
          </a:p>
        </p:txBody>
      </p:sp>
    </p:spTree>
    <p:extLst>
      <p:ext uri="{BB962C8B-B14F-4D97-AF65-F5344CB8AC3E}">
        <p14:creationId xmlns:p14="http://schemas.microsoft.com/office/powerpoint/2010/main" val="16917567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47</a:t>
            </a:fld>
            <a:endParaRPr lang="en-US"/>
          </a:p>
        </p:txBody>
      </p:sp>
    </p:spTree>
    <p:extLst>
      <p:ext uri="{BB962C8B-B14F-4D97-AF65-F5344CB8AC3E}">
        <p14:creationId xmlns:p14="http://schemas.microsoft.com/office/powerpoint/2010/main" val="19114556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48</a:t>
            </a:fld>
            <a:endParaRPr lang="en-US"/>
          </a:p>
        </p:txBody>
      </p:sp>
    </p:spTree>
    <p:extLst>
      <p:ext uri="{BB962C8B-B14F-4D97-AF65-F5344CB8AC3E}">
        <p14:creationId xmlns:p14="http://schemas.microsoft.com/office/powerpoint/2010/main" val="32134663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49</a:t>
            </a:fld>
            <a:endParaRPr lang="en-US"/>
          </a:p>
        </p:txBody>
      </p:sp>
    </p:spTree>
    <p:extLst>
      <p:ext uri="{BB962C8B-B14F-4D97-AF65-F5344CB8AC3E}">
        <p14:creationId xmlns:p14="http://schemas.microsoft.com/office/powerpoint/2010/main" val="4096936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50</a:t>
            </a:fld>
            <a:endParaRPr lang="en-US"/>
          </a:p>
        </p:txBody>
      </p:sp>
    </p:spTree>
    <p:extLst>
      <p:ext uri="{BB962C8B-B14F-4D97-AF65-F5344CB8AC3E}">
        <p14:creationId xmlns:p14="http://schemas.microsoft.com/office/powerpoint/2010/main" val="22323428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p>
        </p:txBody>
      </p:sp>
      <p:sp>
        <p:nvSpPr>
          <p:cNvPr id="4" name="Slide Number Placeholder 3"/>
          <p:cNvSpPr>
            <a:spLocks noGrp="1"/>
          </p:cNvSpPr>
          <p:nvPr>
            <p:ph type="sldNum" sz="quarter" idx="5"/>
          </p:nvPr>
        </p:nvSpPr>
        <p:spPr/>
        <p:txBody>
          <a:bodyPr/>
          <a:lstStyle/>
          <a:p>
            <a:fld id="{4EAD440E-040B-4EAC-939E-0C87DB8D3E04}" type="slidenum">
              <a:rPr lang="en-US" smtClean="0"/>
              <a:t>51</a:t>
            </a:fld>
            <a:endParaRPr lang="en-US"/>
          </a:p>
        </p:txBody>
      </p:sp>
    </p:spTree>
    <p:extLst>
      <p:ext uri="{BB962C8B-B14F-4D97-AF65-F5344CB8AC3E}">
        <p14:creationId xmlns:p14="http://schemas.microsoft.com/office/powerpoint/2010/main" val="42222642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52</a:t>
            </a:fld>
            <a:endParaRPr lang="en-US"/>
          </a:p>
        </p:txBody>
      </p:sp>
    </p:spTree>
    <p:extLst>
      <p:ext uri="{BB962C8B-B14F-4D97-AF65-F5344CB8AC3E}">
        <p14:creationId xmlns:p14="http://schemas.microsoft.com/office/powerpoint/2010/main" val="324005954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After reviewing all the data with the LDT, here are select findings.  For complete recommendations, see the report on page XX</a:t>
            </a:r>
          </a:p>
        </p:txBody>
      </p:sp>
      <p:sp>
        <p:nvSpPr>
          <p:cNvPr id="4" name="Slide Number Placeholder 3"/>
          <p:cNvSpPr>
            <a:spLocks noGrp="1"/>
          </p:cNvSpPr>
          <p:nvPr>
            <p:ph type="sldNum" sz="quarter" idx="5"/>
          </p:nvPr>
        </p:nvSpPr>
        <p:spPr/>
        <p:txBody>
          <a:bodyPr/>
          <a:lstStyle/>
          <a:p>
            <a:fld id="{4EAD440E-040B-4EAC-939E-0C87DB8D3E04}" type="slidenum">
              <a:rPr lang="en-US" smtClean="0"/>
              <a:t>53</a:t>
            </a:fld>
            <a:endParaRPr lang="en-US"/>
          </a:p>
        </p:txBody>
      </p:sp>
    </p:spTree>
    <p:extLst>
      <p:ext uri="{BB962C8B-B14F-4D97-AF65-F5344CB8AC3E}">
        <p14:creationId xmlns:p14="http://schemas.microsoft.com/office/powerpoint/2010/main" val="44104348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54</a:t>
            </a:fld>
            <a:endParaRPr lang="en-US"/>
          </a:p>
        </p:txBody>
      </p:sp>
    </p:spTree>
    <p:extLst>
      <p:ext uri="{BB962C8B-B14F-4D97-AF65-F5344CB8AC3E}">
        <p14:creationId xmlns:p14="http://schemas.microsoft.com/office/powerpoint/2010/main" val="408955894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55</a:t>
            </a:fld>
            <a:endParaRPr lang="en-US"/>
          </a:p>
        </p:txBody>
      </p:sp>
    </p:spTree>
    <p:extLst>
      <p:ext uri="{BB962C8B-B14F-4D97-AF65-F5344CB8AC3E}">
        <p14:creationId xmlns:p14="http://schemas.microsoft.com/office/powerpoint/2010/main" val="6792875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56</a:t>
            </a:fld>
            <a:endParaRPr lang="en-US"/>
          </a:p>
        </p:txBody>
      </p:sp>
    </p:spTree>
    <p:extLst>
      <p:ext uri="{BB962C8B-B14F-4D97-AF65-F5344CB8AC3E}">
        <p14:creationId xmlns:p14="http://schemas.microsoft.com/office/powerpoint/2010/main" val="198578564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a:p>
            <a:r>
              <a:rPr lang="en-US"/>
              <a:t>Step by Step in the item, high level here</a:t>
            </a:r>
          </a:p>
        </p:txBody>
      </p:sp>
      <p:sp>
        <p:nvSpPr>
          <p:cNvPr id="4" name="Slide Number Placeholder 3"/>
          <p:cNvSpPr>
            <a:spLocks noGrp="1"/>
          </p:cNvSpPr>
          <p:nvPr>
            <p:ph type="sldNum" sz="quarter" idx="5"/>
          </p:nvPr>
        </p:nvSpPr>
        <p:spPr/>
        <p:txBody>
          <a:bodyPr/>
          <a:lstStyle/>
          <a:p>
            <a:fld id="{4EAD440E-040B-4EAC-939E-0C87DB8D3E04}" type="slidenum">
              <a:rPr lang="en-US" smtClean="0"/>
              <a:t>57</a:t>
            </a:fld>
            <a:endParaRPr lang="en-US"/>
          </a:p>
        </p:txBody>
      </p:sp>
    </p:spTree>
    <p:extLst>
      <p:ext uri="{BB962C8B-B14F-4D97-AF65-F5344CB8AC3E}">
        <p14:creationId xmlns:p14="http://schemas.microsoft.com/office/powerpoint/2010/main" val="257129802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58</a:t>
            </a:fld>
            <a:endParaRPr lang="en-US"/>
          </a:p>
        </p:txBody>
      </p:sp>
    </p:spTree>
    <p:extLst>
      <p:ext uri="{BB962C8B-B14F-4D97-AF65-F5344CB8AC3E}">
        <p14:creationId xmlns:p14="http://schemas.microsoft.com/office/powerpoint/2010/main" val="102094408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Amy</a:t>
            </a:r>
          </a:p>
        </p:txBody>
      </p:sp>
      <p:sp>
        <p:nvSpPr>
          <p:cNvPr id="4" name="Slide Number Placeholder 3"/>
          <p:cNvSpPr>
            <a:spLocks noGrp="1"/>
          </p:cNvSpPr>
          <p:nvPr>
            <p:ph type="sldNum" sz="quarter" idx="5"/>
          </p:nvPr>
        </p:nvSpPr>
        <p:spPr/>
        <p:txBody>
          <a:bodyPr/>
          <a:lstStyle/>
          <a:p>
            <a:fld id="{4EAD440E-040B-4EAC-939E-0C87DB8D3E04}" type="slidenum">
              <a:rPr lang="en-US" smtClean="0"/>
              <a:t>59</a:t>
            </a:fld>
            <a:endParaRPr lang="en-US"/>
          </a:p>
        </p:txBody>
      </p:sp>
    </p:spTree>
    <p:extLst>
      <p:ext uri="{BB962C8B-B14F-4D97-AF65-F5344CB8AC3E}">
        <p14:creationId xmlns:p14="http://schemas.microsoft.com/office/powerpoint/2010/main" val="277410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46182"/>
            <a:ext cx="12192000" cy="1325563"/>
          </a:xfrm>
        </p:spPr>
        <p:txBody>
          <a:bodyPr/>
          <a:lstStyle>
            <a:lvl1pPr>
              <a:defRPr>
                <a:solidFill>
                  <a:srgbClr val="4F7681"/>
                </a:solidFill>
              </a:defRPr>
            </a:lvl1pPr>
          </a:lstStyle>
          <a:p>
            <a:r>
              <a:rPr lang="en-US"/>
              <a:t>Click to edit Master title style</a:t>
            </a:r>
          </a:p>
        </p:txBody>
      </p:sp>
      <p:sp>
        <p:nvSpPr>
          <p:cNvPr id="3" name="Content Placeholder 2"/>
          <p:cNvSpPr>
            <a:spLocks noGrp="1"/>
          </p:cNvSpPr>
          <p:nvPr>
            <p:ph idx="1"/>
          </p:nvPr>
        </p:nvSpPr>
        <p:spPr>
          <a:xfrm>
            <a:off x="511277" y="1539495"/>
            <a:ext cx="11228141" cy="4232040"/>
          </a:xfrm>
        </p:spPr>
        <p:txBody>
          <a:bodyPr/>
          <a:lstStyle>
            <a:lvl1pPr>
              <a:buClr>
                <a:srgbClr val="2A4963"/>
              </a:buClr>
              <a:defRPr>
                <a:solidFill>
                  <a:srgbClr val="4F7681"/>
                </a:solidFill>
              </a:defRPr>
            </a:lvl1pPr>
            <a:lvl2pPr>
              <a:buClr>
                <a:srgbClr val="2A4963"/>
              </a:buClr>
              <a:defRPr>
                <a:solidFill>
                  <a:srgbClr val="4F7681"/>
                </a:solidFill>
              </a:defRPr>
            </a:lvl2pPr>
            <a:lvl3pPr>
              <a:buClr>
                <a:srgbClr val="2A4963"/>
              </a:buClr>
              <a:defRPr>
                <a:solidFill>
                  <a:srgbClr val="4F7681"/>
                </a:solidFill>
              </a:defRPr>
            </a:lvl3pPr>
            <a:lvl4pPr>
              <a:buClr>
                <a:srgbClr val="2A4963"/>
              </a:buClr>
              <a:defRPr>
                <a:solidFill>
                  <a:srgbClr val="4F7681"/>
                </a:solidFill>
              </a:defRPr>
            </a:lvl4pPr>
            <a:lvl5pPr>
              <a:buClr>
                <a:srgbClr val="2A4963"/>
              </a:buClr>
              <a:defRPr>
                <a:solidFill>
                  <a:srgbClr val="4F768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0"/>
          </p:nvPr>
        </p:nvSpPr>
        <p:spPr/>
        <p:txBody>
          <a:bodyPr/>
          <a:lstStyle>
            <a:lvl1pPr>
              <a:defRPr>
                <a:solidFill>
                  <a:srgbClr val="4F7681"/>
                </a:solidFill>
              </a:defRPr>
            </a:lvl1pPr>
          </a:lstStyle>
          <a:p>
            <a:fld id="{A5D1AE26-2455-4631-AA3C-DD8B58682D5D}" type="slidenum">
              <a:rPr lang="en-US" smtClean="0"/>
              <a:pPr/>
              <a:t>‹#›</a:t>
            </a:fld>
            <a:endParaRPr lang="en-US"/>
          </a:p>
        </p:txBody>
      </p:sp>
      <p:cxnSp>
        <p:nvCxnSpPr>
          <p:cNvPr id="5" name="Straight Connector 4"/>
          <p:cNvCxnSpPr/>
          <p:nvPr userDrawn="1"/>
        </p:nvCxnSpPr>
        <p:spPr>
          <a:xfrm>
            <a:off x="0" y="1298286"/>
            <a:ext cx="12192000" cy="0"/>
          </a:xfrm>
          <a:prstGeom prst="line">
            <a:avLst/>
          </a:prstGeom>
          <a:ln w="50800" cmpd="sng">
            <a:solidFill>
              <a:srgbClr val="4F76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446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11278" y="1540561"/>
            <a:ext cx="547902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199" y="1560225"/>
            <a:ext cx="5680363"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7"/>
          <p:cNvSpPr>
            <a:spLocks noGrp="1"/>
          </p:cNvSpPr>
          <p:nvPr>
            <p:ph type="sldNum" sz="quarter" idx="10"/>
          </p:nvPr>
        </p:nvSpPr>
        <p:spPr/>
        <p:txBody>
          <a:bodyPr/>
          <a:lstStyle/>
          <a:p>
            <a:fld id="{3A51E27E-02B7-431C-94F3-7BAF2238D496}" type="slidenum">
              <a:rPr lang="en-US" smtClean="0"/>
              <a:pPr/>
              <a:t>‹#›</a:t>
            </a:fld>
            <a:endParaRPr lang="en-US"/>
          </a:p>
        </p:txBody>
      </p:sp>
    </p:spTree>
    <p:extLst>
      <p:ext uri="{BB962C8B-B14F-4D97-AF65-F5344CB8AC3E}">
        <p14:creationId xmlns:p14="http://schemas.microsoft.com/office/powerpoint/2010/main" val="3536836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778683" y="1524000"/>
            <a:ext cx="6073880" cy="434498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Slide Number Placeholder 7"/>
          <p:cNvSpPr>
            <a:spLocks noGrp="1"/>
          </p:cNvSpPr>
          <p:nvPr>
            <p:ph type="sldNum" sz="quarter" idx="10"/>
          </p:nvPr>
        </p:nvSpPr>
        <p:spPr/>
        <p:txBody>
          <a:bodyPr/>
          <a:lstStyle/>
          <a:p>
            <a:fld id="{3A51E27E-02B7-431C-94F3-7BAF2238D496}" type="slidenum">
              <a:rPr lang="en-US" smtClean="0"/>
              <a:pPr/>
              <a:t>‹#›</a:t>
            </a:fld>
            <a:endParaRPr lang="en-US"/>
          </a:p>
        </p:txBody>
      </p:sp>
      <p:sp>
        <p:nvSpPr>
          <p:cNvPr id="9" name="Title 1"/>
          <p:cNvSpPr>
            <a:spLocks noGrp="1"/>
          </p:cNvSpPr>
          <p:nvPr>
            <p:ph type="title"/>
          </p:nvPr>
        </p:nvSpPr>
        <p:spPr>
          <a:xfrm>
            <a:off x="0" y="-46182"/>
            <a:ext cx="12192000" cy="1325563"/>
          </a:xfrm>
        </p:spPr>
        <p:txBody>
          <a:bodyPr/>
          <a:lstStyle>
            <a:lvl1pPr>
              <a:defRPr>
                <a:solidFill>
                  <a:srgbClr val="4F7681"/>
                </a:solidFill>
              </a:defRPr>
            </a:lvl1pPr>
          </a:lstStyle>
          <a:p>
            <a:r>
              <a:rPr lang="en-US"/>
              <a:t>Click to edit Master title style</a:t>
            </a:r>
          </a:p>
        </p:txBody>
      </p:sp>
      <p:sp>
        <p:nvSpPr>
          <p:cNvPr id="5" name="Content Placeholder 4"/>
          <p:cNvSpPr>
            <a:spLocks noGrp="1"/>
          </p:cNvSpPr>
          <p:nvPr>
            <p:ph sz="quarter" idx="11"/>
          </p:nvPr>
        </p:nvSpPr>
        <p:spPr>
          <a:xfrm>
            <a:off x="492378" y="1524000"/>
            <a:ext cx="5013683" cy="4344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75760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1237E3-9548-4AE6-B9A9-AA5D95E980C8}" type="datetime1">
              <a:rPr lang="en-US" smtClean="0"/>
              <a:t>9/5/2024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B1F550-742B-4EE3-9A80-037708CF2766}" type="slidenum">
              <a:rPr lang="en-US" smtClean="0"/>
              <a:t>‹#›</a:t>
            </a:fld>
            <a:endParaRPr lang="en-US"/>
          </a:p>
        </p:txBody>
      </p:sp>
    </p:spTree>
    <p:extLst>
      <p:ext uri="{BB962C8B-B14F-4D97-AF65-F5344CB8AC3E}">
        <p14:creationId xmlns:p14="http://schemas.microsoft.com/office/powerpoint/2010/main" val="1055645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Opener">
    <p:spTree>
      <p:nvGrpSpPr>
        <p:cNvPr id="1" name=""/>
        <p:cNvGrpSpPr/>
        <p:nvPr/>
      </p:nvGrpSpPr>
      <p:grpSpPr>
        <a:xfrm>
          <a:off x="0" y="0"/>
          <a:ext cx="0" cy="0"/>
          <a:chOff x="0" y="0"/>
          <a:chExt cx="0" cy="0"/>
        </a:xfrm>
      </p:grpSpPr>
      <p:cxnSp>
        <p:nvCxnSpPr>
          <p:cNvPr id="5" name="Straight Connector 4"/>
          <p:cNvCxnSpPr/>
          <p:nvPr userDrawn="1"/>
        </p:nvCxnSpPr>
        <p:spPr>
          <a:xfrm>
            <a:off x="0" y="4170795"/>
            <a:ext cx="12192000" cy="0"/>
          </a:xfrm>
          <a:prstGeom prst="line">
            <a:avLst/>
          </a:prstGeom>
          <a:ln w="50800" cmpd="sng">
            <a:solidFill>
              <a:srgbClr val="4F768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11224490" y="6192408"/>
            <a:ext cx="628073" cy="365125"/>
          </a:xfrm>
          <a:prstGeom prst="rect">
            <a:avLst/>
          </a:prstGeom>
        </p:spPr>
        <p:txBody>
          <a:bodyPr vert="horz" lIns="91440" tIns="45720" rIns="91440" bIns="45720" rtlCol="0" anchor="ctr"/>
          <a:lstStyle>
            <a:lvl1pPr algn="r">
              <a:defRPr sz="1200">
                <a:solidFill>
                  <a:srgbClr val="4F7681"/>
                </a:solidFill>
              </a:defRPr>
            </a:lvl1pPr>
          </a:lstStyle>
          <a:p>
            <a:fld id="{3A51E27E-02B7-431C-94F3-7BAF2238D496}" type="slidenum">
              <a:rPr lang="en-US" smtClean="0"/>
              <a:pPr/>
              <a:t>‹#›</a:t>
            </a:fld>
            <a:endParaRPr lang="en-US"/>
          </a:p>
        </p:txBody>
      </p:sp>
      <p:sp>
        <p:nvSpPr>
          <p:cNvPr id="7" name="Title Placeholder 13"/>
          <p:cNvSpPr>
            <a:spLocks noGrp="1"/>
          </p:cNvSpPr>
          <p:nvPr>
            <p:ph type="title"/>
          </p:nvPr>
        </p:nvSpPr>
        <p:spPr>
          <a:xfrm>
            <a:off x="314633" y="4347853"/>
            <a:ext cx="11537930" cy="1325563"/>
          </a:xfrm>
          <a:prstGeom prst="rect">
            <a:avLst/>
          </a:prstGeom>
        </p:spPr>
        <p:txBody>
          <a:bodyPr vert="horz" lIns="91440" tIns="45720" rIns="91440" bIns="45720" rtlCol="0" anchor="ctr">
            <a:normAutofit/>
          </a:bodyPr>
          <a:lstStyle/>
          <a:p>
            <a:r>
              <a:rPr lang="en-US"/>
              <a:t>Click to edit Master title style</a:t>
            </a:r>
          </a:p>
        </p:txBody>
      </p:sp>
      <p:sp>
        <p:nvSpPr>
          <p:cNvPr id="8" name="Picture Placeholder 7"/>
          <p:cNvSpPr>
            <a:spLocks noGrp="1"/>
          </p:cNvSpPr>
          <p:nvPr>
            <p:ph type="pic" sz="quarter" idx="12"/>
          </p:nvPr>
        </p:nvSpPr>
        <p:spPr>
          <a:xfrm>
            <a:off x="1248697" y="324465"/>
            <a:ext cx="9975793" cy="3588773"/>
          </a:xfrm>
          <a:prstGeom prst="rect">
            <a:avLst/>
          </a:prstGeom>
        </p:spPr>
        <p:txBody>
          <a:bodyPr/>
          <a:lstStyle>
            <a:lvl1pPr marL="0" indent="0" algn="ctr">
              <a:buNone/>
              <a:defRPr/>
            </a:lvl1pPr>
          </a:lstStyle>
          <a:p>
            <a:endParaRPr lang="en-US"/>
          </a:p>
        </p:txBody>
      </p:sp>
    </p:spTree>
    <p:extLst>
      <p:ext uri="{BB962C8B-B14F-4D97-AF65-F5344CB8AC3E}">
        <p14:creationId xmlns:p14="http://schemas.microsoft.com/office/powerpoint/2010/main" val="3569196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1E700B27-DE4C-4B9E-BB11-B9027034A00F}" type="datetimeFigureOut">
              <a:rPr lang="en-US" smtClean="0"/>
              <a:pPr/>
              <a:t>9/5/2024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0754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C51FCE-E4BB-4680-8E50-3C0E348D2609}" type="datetimeFigureOut">
              <a:rPr lang="en-US" smtClean="0"/>
              <a:t>9/5/2024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877053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AA073D-A903-47F8-8D16-77642FB0DF1F}" type="datetimeFigureOut">
              <a:rPr lang="en-US" smtClean="0"/>
              <a:t>9/5/2024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6555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B91FA40-626B-4CA1-85D0-7A9016E395BA}" type="datetimeFigureOut">
              <a:rPr lang="en-US" smtClean="0"/>
              <a:t>9/5/2024</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788790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3F425EA-B9DC-48A7-991E-9A82573B1B21}" type="datetimeFigureOut">
              <a:rPr lang="en-US" smtClean="0"/>
              <a:t>9/5/2024</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67006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6CB97F8-6CEB-469B-AFCC-889F2A2B1D5A}" type="datetimeFigureOut">
              <a:rPr lang="en-US" smtClean="0"/>
              <a:t>9/5/2024</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938236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FA9179F-009E-4FA5-B091-7EBB82A185BD}" type="datetimeFigureOut">
              <a:rPr lang="en-US" smtClean="0"/>
              <a:t>9/5/2024</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8718397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E665CEB-0076-4E37-B880-BCEA9784DE0A}" type="datetimeFigureOut">
              <a:rPr lang="en-US" smtClean="0"/>
              <a:t>9/5/2024</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r>
              <a:rPr lang="en-US"/>
              <a:t>
              </a:t>
            </a: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2078368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6149E5E-3896-4118-99A7-7B85668F1C5E}" type="datetimeFigureOut">
              <a:rPr lang="en-US" smtClean="0"/>
              <a:t>9/5/2024</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6191708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DBE609-F3F2-45E6-BD6A-E03A8C86C1AE}" type="datetimeFigureOut">
              <a:rPr lang="en-US" smtClean="0"/>
              <a:t>9/5/2024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458491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24AD68-089C-4467-A8F3-EA2BBCA6B44E}" type="datetimeFigureOut">
              <a:rPr lang="en-US" smtClean="0"/>
              <a:t>9/5/2024</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420501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Opener">
    <p:spTree>
      <p:nvGrpSpPr>
        <p:cNvPr id="1" name=""/>
        <p:cNvGrpSpPr/>
        <p:nvPr/>
      </p:nvGrpSpPr>
      <p:grpSpPr>
        <a:xfrm>
          <a:off x="0" y="0"/>
          <a:ext cx="0" cy="0"/>
          <a:chOff x="0" y="0"/>
          <a:chExt cx="0" cy="0"/>
        </a:xfrm>
      </p:grpSpPr>
      <p:cxnSp>
        <p:nvCxnSpPr>
          <p:cNvPr id="5" name="Straight Connector 4"/>
          <p:cNvCxnSpPr/>
          <p:nvPr userDrawn="1"/>
        </p:nvCxnSpPr>
        <p:spPr>
          <a:xfrm>
            <a:off x="0" y="4170795"/>
            <a:ext cx="12192000" cy="0"/>
          </a:xfrm>
          <a:prstGeom prst="line">
            <a:avLst/>
          </a:prstGeom>
          <a:ln w="50800" cmpd="sng">
            <a:solidFill>
              <a:srgbClr val="4F768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4"/>
          </p:nvPr>
        </p:nvSpPr>
        <p:spPr>
          <a:xfrm>
            <a:off x="11224490" y="6192408"/>
            <a:ext cx="628073" cy="365125"/>
          </a:xfrm>
          <a:prstGeom prst="rect">
            <a:avLst/>
          </a:prstGeom>
        </p:spPr>
        <p:txBody>
          <a:bodyPr vert="horz" lIns="91440" tIns="45720" rIns="91440" bIns="45720" rtlCol="0" anchor="ctr"/>
          <a:lstStyle>
            <a:lvl1pPr algn="r">
              <a:defRPr sz="1200">
                <a:solidFill>
                  <a:srgbClr val="4F7681"/>
                </a:solidFill>
              </a:defRPr>
            </a:lvl1pPr>
          </a:lstStyle>
          <a:p>
            <a:fld id="{3A51E27E-02B7-431C-94F3-7BAF2238D496}" type="slidenum">
              <a:rPr lang="en-US" smtClean="0"/>
              <a:pPr/>
              <a:t>‹#›</a:t>
            </a:fld>
            <a:endParaRPr lang="en-US"/>
          </a:p>
        </p:txBody>
      </p:sp>
      <p:sp>
        <p:nvSpPr>
          <p:cNvPr id="7" name="Title Placeholder 13"/>
          <p:cNvSpPr>
            <a:spLocks noGrp="1"/>
          </p:cNvSpPr>
          <p:nvPr>
            <p:ph type="title"/>
          </p:nvPr>
        </p:nvSpPr>
        <p:spPr>
          <a:xfrm>
            <a:off x="314633" y="4347853"/>
            <a:ext cx="11537930" cy="1325563"/>
          </a:xfrm>
          <a:prstGeom prst="rect">
            <a:avLst/>
          </a:prstGeom>
        </p:spPr>
        <p:txBody>
          <a:bodyPr vert="horz" lIns="91440" tIns="45720" rIns="91440" bIns="45720" rtlCol="0" anchor="ctr">
            <a:normAutofit/>
          </a:bodyPr>
          <a:lstStyle/>
          <a:p>
            <a:r>
              <a:rPr lang="en-US"/>
              <a:t>Click to edit Master title style</a:t>
            </a:r>
          </a:p>
        </p:txBody>
      </p:sp>
      <p:sp>
        <p:nvSpPr>
          <p:cNvPr id="8" name="Picture Placeholder 7"/>
          <p:cNvSpPr>
            <a:spLocks noGrp="1"/>
          </p:cNvSpPr>
          <p:nvPr>
            <p:ph type="pic" sz="quarter" idx="12"/>
          </p:nvPr>
        </p:nvSpPr>
        <p:spPr>
          <a:xfrm>
            <a:off x="1248697" y="324465"/>
            <a:ext cx="9975793" cy="3588773"/>
          </a:xfrm>
          <a:prstGeom prst="rect">
            <a:avLst/>
          </a:prstGeom>
        </p:spPr>
        <p:txBody>
          <a:bodyPr/>
          <a:lstStyle>
            <a:lvl1pPr marL="0" indent="0" algn="ctr">
              <a:buNone/>
              <a:defRPr/>
            </a:lvl1pPr>
          </a:lstStyle>
          <a:p>
            <a:endParaRPr lang="en-US"/>
          </a:p>
        </p:txBody>
      </p:sp>
    </p:spTree>
    <p:extLst>
      <p:ext uri="{BB962C8B-B14F-4D97-AF65-F5344CB8AC3E}">
        <p14:creationId xmlns:p14="http://schemas.microsoft.com/office/powerpoint/2010/main" val="787245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 slide accent righ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21293-6FA6-7445-BD11-05A0ADD6C222}"/>
              </a:ext>
              <a:ext uri="{C183D7F6-B498-43B3-948B-1728B52AA6E4}">
                <adec:decorative xmlns:adec="http://schemas.microsoft.com/office/drawing/2017/decorative" val="1"/>
              </a:ext>
            </a:extLst>
          </p:cNvPr>
          <p:cNvSpPr/>
          <p:nvPr/>
        </p:nvSpPr>
        <p:spPr>
          <a:xfrm>
            <a:off x="11142921" y="555625"/>
            <a:ext cx="1049079" cy="1158875"/>
          </a:xfrm>
          <a:prstGeom prst="rect">
            <a:avLst/>
          </a:prstGeom>
          <a:solidFill>
            <a:srgbClr val="9E00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Title 1"/>
          <p:cNvSpPr>
            <a:spLocks noGrp="1"/>
          </p:cNvSpPr>
          <p:nvPr>
            <p:ph type="title"/>
          </p:nvPr>
        </p:nvSpPr>
        <p:spPr>
          <a:xfrm>
            <a:off x="1000849" y="571500"/>
            <a:ext cx="9966871" cy="1119188"/>
          </a:xfrm>
          <a:prstGeom prst="rect">
            <a:avLst/>
          </a:prstGeom>
        </p:spPr>
        <p:txBody>
          <a:bodyPr anchor="ctr" anchorCtr="0">
            <a:normAutofit/>
          </a:bodyPr>
          <a:lstStyle>
            <a:lvl1pPr>
              <a:defRPr sz="3600"/>
            </a:lvl1pPr>
          </a:lstStyle>
          <a:p>
            <a:r>
              <a:rPr lang="en-US"/>
              <a:t>Click to edit Master title style</a:t>
            </a:r>
          </a:p>
        </p:txBody>
      </p:sp>
      <p:sp>
        <p:nvSpPr>
          <p:cNvPr id="7" name="Content Placeholder 6">
            <a:extLst>
              <a:ext uri="{FF2B5EF4-FFF2-40B4-BE49-F238E27FC236}">
                <a16:creationId xmlns:a16="http://schemas.microsoft.com/office/drawing/2014/main" id="{6184F5C8-ABB1-E340-AD72-5AC3A5C2A929}"/>
              </a:ext>
            </a:extLst>
          </p:cNvPr>
          <p:cNvSpPr>
            <a:spLocks noGrp="1"/>
          </p:cNvSpPr>
          <p:nvPr>
            <p:ph sz="quarter" idx="16" hasCustomPrompt="1"/>
          </p:nvPr>
        </p:nvSpPr>
        <p:spPr>
          <a:xfrm>
            <a:off x="989760" y="1893888"/>
            <a:ext cx="9972675" cy="4475162"/>
          </a:xfrm>
          <a:prstGeom prst="rect">
            <a:avLst/>
          </a:prstGeom>
        </p:spPr>
        <p:txBody>
          <a:bodyPr/>
          <a:lstStyle>
            <a:lvl1pPr marL="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5pPr>
          </a:lstStyle>
          <a:p>
            <a:pPr lvl="0"/>
            <a:r>
              <a:rPr lang="en-US"/>
              <a:t>Click to edit content</a:t>
            </a:r>
          </a:p>
        </p:txBody>
      </p:sp>
      <p:cxnSp>
        <p:nvCxnSpPr>
          <p:cNvPr id="5" name="Straight Connector 4">
            <a:extLst>
              <a:ext uri="{FF2B5EF4-FFF2-40B4-BE49-F238E27FC236}">
                <a16:creationId xmlns:a16="http://schemas.microsoft.com/office/drawing/2014/main" id="{A9563D79-D413-6C4E-AF46-45AD23481DA0}"/>
              </a:ext>
              <a:ext uri="{C183D7F6-B498-43B3-948B-1728B52AA6E4}">
                <adec:decorative xmlns:adec="http://schemas.microsoft.com/office/drawing/2017/decorative" val="1"/>
              </a:ext>
            </a:extLst>
          </p:cNvPr>
          <p:cNvCxnSpPr>
            <a:cxnSpLocks/>
          </p:cNvCxnSpPr>
          <p:nvPr/>
        </p:nvCxnSpPr>
        <p:spPr>
          <a:xfrm>
            <a:off x="11131550" y="555625"/>
            <a:ext cx="0" cy="1154113"/>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3B6DE9E4-24AE-FD46-93D2-E9B05008A6D5}"/>
              </a:ext>
            </a:extLst>
          </p:cNvPr>
          <p:cNvSpPr>
            <a:spLocks noGrp="1"/>
          </p:cNvSpPr>
          <p:nvPr>
            <p:ph type="sldNum" sz="quarter" idx="15"/>
          </p:nvPr>
        </p:nvSpPr>
        <p:spPr/>
        <p:txBody>
          <a:bodyPr/>
          <a:lstStyle>
            <a:lvl1pPr>
              <a:defRPr/>
            </a:lvl1pPr>
          </a:lstStyle>
          <a:p>
            <a:pPr>
              <a:defRPr/>
            </a:pPr>
            <a:fld id="{449BB740-7204-9B4C-9E22-6EC5FC26FE50}" type="slidenum">
              <a:rPr lang="en-US"/>
              <a:pPr>
                <a:defRPr/>
              </a:pPr>
              <a:t>‹#›</a:t>
            </a:fld>
            <a:endParaRPr lang="en-US"/>
          </a:p>
        </p:txBody>
      </p:sp>
    </p:spTree>
    <p:extLst>
      <p:ext uri="{BB962C8B-B14F-4D97-AF65-F5344CB8AC3E}">
        <p14:creationId xmlns:p14="http://schemas.microsoft.com/office/powerpoint/2010/main" val="28320735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ntent slide_accent lef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44ED8C-8847-EA41-9338-C6E46B61F79E}"/>
              </a:ext>
              <a:ext uri="{C183D7F6-B498-43B3-948B-1728B52AA6E4}">
                <adec:decorative xmlns:adec="http://schemas.microsoft.com/office/drawing/2017/decorative" val="1"/>
              </a:ext>
            </a:extLst>
          </p:cNvPr>
          <p:cNvSpPr/>
          <p:nvPr/>
        </p:nvSpPr>
        <p:spPr>
          <a:xfrm>
            <a:off x="0" y="555625"/>
            <a:ext cx="1019175" cy="1158875"/>
          </a:xfrm>
          <a:prstGeom prst="rect">
            <a:avLst/>
          </a:prstGeom>
          <a:solidFill>
            <a:srgbClr val="9E00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Title 1"/>
          <p:cNvSpPr>
            <a:spLocks noGrp="1"/>
          </p:cNvSpPr>
          <p:nvPr>
            <p:ph type="title"/>
          </p:nvPr>
        </p:nvSpPr>
        <p:spPr>
          <a:xfrm>
            <a:off x="1183729" y="571500"/>
            <a:ext cx="9966871" cy="1119188"/>
          </a:xfrm>
          <a:prstGeom prst="rect">
            <a:avLst/>
          </a:prstGeom>
        </p:spPr>
        <p:txBody>
          <a:bodyPr anchor="ctr" anchorCtr="0">
            <a:normAutofit/>
          </a:bodyPr>
          <a:lstStyle>
            <a:lvl1pPr>
              <a:defRPr sz="3600"/>
            </a:lvl1pPr>
          </a:lstStyle>
          <a:p>
            <a:r>
              <a:rPr lang="en-US"/>
              <a:t>Click to edit Master title style</a:t>
            </a:r>
          </a:p>
        </p:txBody>
      </p:sp>
      <p:sp>
        <p:nvSpPr>
          <p:cNvPr id="7" name="Content Placeholder 6">
            <a:extLst>
              <a:ext uri="{FF2B5EF4-FFF2-40B4-BE49-F238E27FC236}">
                <a16:creationId xmlns:a16="http://schemas.microsoft.com/office/drawing/2014/main" id="{52C1CAAB-00F4-184E-88C4-75D6880DC45E}"/>
              </a:ext>
            </a:extLst>
          </p:cNvPr>
          <p:cNvSpPr>
            <a:spLocks noGrp="1"/>
          </p:cNvSpPr>
          <p:nvPr>
            <p:ph sz="quarter" idx="16" hasCustomPrompt="1"/>
          </p:nvPr>
        </p:nvSpPr>
        <p:spPr>
          <a:xfrm>
            <a:off x="1183729" y="1893888"/>
            <a:ext cx="9972675" cy="4475162"/>
          </a:xfrm>
          <a:prstGeom prst="rect">
            <a:avLst/>
          </a:prstGeom>
        </p:spPr>
        <p:txBody>
          <a:bodyPr/>
          <a:lstStyle>
            <a:lvl1pPr marL="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5pPr>
          </a:lstStyle>
          <a:p>
            <a:pPr lvl="0"/>
            <a:r>
              <a:rPr lang="en-US"/>
              <a:t>Click to edit content</a:t>
            </a:r>
          </a:p>
        </p:txBody>
      </p:sp>
      <p:cxnSp>
        <p:nvCxnSpPr>
          <p:cNvPr id="5" name="Straight Connector 4">
            <a:extLst>
              <a:ext uri="{FF2B5EF4-FFF2-40B4-BE49-F238E27FC236}">
                <a16:creationId xmlns:a16="http://schemas.microsoft.com/office/drawing/2014/main" id="{4AC23712-3DEB-F145-81F4-D8A1E3A471B2}"/>
              </a:ext>
              <a:ext uri="{C183D7F6-B498-43B3-948B-1728B52AA6E4}">
                <adec:decorative xmlns:adec="http://schemas.microsoft.com/office/drawing/2017/decorative" val="1"/>
              </a:ext>
            </a:extLst>
          </p:cNvPr>
          <p:cNvCxnSpPr>
            <a:cxnSpLocks/>
          </p:cNvCxnSpPr>
          <p:nvPr/>
        </p:nvCxnSpPr>
        <p:spPr>
          <a:xfrm>
            <a:off x="1036638" y="555625"/>
            <a:ext cx="0" cy="1154113"/>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5F1202A0-9646-4147-8DBB-1BF33177D5D7}"/>
              </a:ext>
            </a:extLst>
          </p:cNvPr>
          <p:cNvSpPr>
            <a:spLocks noGrp="1"/>
          </p:cNvSpPr>
          <p:nvPr>
            <p:ph type="sldNum" sz="quarter" idx="15"/>
          </p:nvPr>
        </p:nvSpPr>
        <p:spPr/>
        <p:txBody>
          <a:bodyPr/>
          <a:lstStyle>
            <a:lvl1pPr>
              <a:defRPr/>
            </a:lvl1pPr>
          </a:lstStyle>
          <a:p>
            <a:pPr>
              <a:defRPr/>
            </a:pPr>
            <a:fld id="{EEAC2BAD-9516-2B47-9900-7FC05ED2F002}" type="slidenum">
              <a:rPr lang="en-US"/>
              <a:pPr>
                <a:defRPr/>
              </a:pPr>
              <a:t>‹#›</a:t>
            </a:fld>
            <a:endParaRPr lang="en-US"/>
          </a:p>
        </p:txBody>
      </p:sp>
    </p:spTree>
    <p:extLst>
      <p:ext uri="{BB962C8B-B14F-4D97-AF65-F5344CB8AC3E}">
        <p14:creationId xmlns:p14="http://schemas.microsoft.com/office/powerpoint/2010/main" val="2746161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Content slide_ 2 column bulle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8D6D37C-7584-E94F-BD5E-47BD8D71902C}"/>
              </a:ext>
              <a:ext uri="{C183D7F6-B498-43B3-948B-1728B52AA6E4}">
                <adec:decorative xmlns:adec="http://schemas.microsoft.com/office/drawing/2017/decorative" val="1"/>
              </a:ext>
            </a:extLst>
          </p:cNvPr>
          <p:cNvSpPr/>
          <p:nvPr/>
        </p:nvSpPr>
        <p:spPr>
          <a:xfrm>
            <a:off x="0" y="555625"/>
            <a:ext cx="1019175" cy="1158875"/>
          </a:xfrm>
          <a:prstGeom prst="rect">
            <a:avLst/>
          </a:prstGeom>
          <a:solidFill>
            <a:srgbClr val="9E00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 name="Title 1"/>
          <p:cNvSpPr>
            <a:spLocks noGrp="1"/>
          </p:cNvSpPr>
          <p:nvPr>
            <p:ph type="title"/>
          </p:nvPr>
        </p:nvSpPr>
        <p:spPr>
          <a:xfrm>
            <a:off x="1183729" y="571500"/>
            <a:ext cx="9966871" cy="1119188"/>
          </a:xfrm>
          <a:prstGeom prst="rect">
            <a:avLst/>
          </a:prstGeom>
        </p:spPr>
        <p:txBody>
          <a:bodyPr anchor="ctr" anchorCtr="0">
            <a:normAutofit/>
          </a:bodyPr>
          <a:lstStyle>
            <a:lvl1pPr>
              <a:defRPr sz="3600"/>
            </a:lvl1pPr>
          </a:lstStyle>
          <a:p>
            <a:r>
              <a:rPr lang="en-US"/>
              <a:t>Click to edit Master title style</a:t>
            </a:r>
          </a:p>
        </p:txBody>
      </p:sp>
      <p:sp>
        <p:nvSpPr>
          <p:cNvPr id="11" name="Content Placeholder 6">
            <a:extLst>
              <a:ext uri="{FF2B5EF4-FFF2-40B4-BE49-F238E27FC236}">
                <a16:creationId xmlns:a16="http://schemas.microsoft.com/office/drawing/2014/main" id="{3BC62C5E-ABAA-C345-B3BA-BEDA7732E3B8}"/>
              </a:ext>
            </a:extLst>
          </p:cNvPr>
          <p:cNvSpPr>
            <a:spLocks noGrp="1"/>
          </p:cNvSpPr>
          <p:nvPr>
            <p:ph sz="quarter" idx="18" hasCustomPrompt="1"/>
          </p:nvPr>
        </p:nvSpPr>
        <p:spPr>
          <a:xfrm>
            <a:off x="6262800" y="1895681"/>
            <a:ext cx="4883915" cy="4475162"/>
          </a:xfrm>
          <a:prstGeom prst="rect">
            <a:avLst/>
          </a:prstGeom>
        </p:spPr>
        <p:txBody>
          <a:bodyPr/>
          <a:lstStyle>
            <a:lvl1pPr marL="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5pPr>
          </a:lstStyle>
          <a:p>
            <a:pPr lvl="0"/>
            <a:r>
              <a:rPr lang="en-US"/>
              <a:t>Click to edit content</a:t>
            </a:r>
          </a:p>
        </p:txBody>
      </p:sp>
      <p:sp>
        <p:nvSpPr>
          <p:cNvPr id="10" name="Content Placeholder 6">
            <a:extLst>
              <a:ext uri="{FF2B5EF4-FFF2-40B4-BE49-F238E27FC236}">
                <a16:creationId xmlns:a16="http://schemas.microsoft.com/office/drawing/2014/main" id="{CC0DC4FF-3BCC-4043-AC81-2145CE625517}"/>
              </a:ext>
            </a:extLst>
          </p:cNvPr>
          <p:cNvSpPr>
            <a:spLocks noGrp="1"/>
          </p:cNvSpPr>
          <p:nvPr>
            <p:ph sz="quarter" idx="17" hasCustomPrompt="1"/>
          </p:nvPr>
        </p:nvSpPr>
        <p:spPr>
          <a:xfrm>
            <a:off x="1183729" y="1893888"/>
            <a:ext cx="4883915" cy="4475162"/>
          </a:xfrm>
          <a:prstGeom prst="rect">
            <a:avLst/>
          </a:prstGeom>
        </p:spPr>
        <p:txBody>
          <a:bodyPr/>
          <a:lstStyle>
            <a:lvl1pPr marL="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2pPr>
            <a:lvl3pPr marL="9144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3pPr>
            <a:lvl4pPr marL="13716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4pPr>
            <a:lvl5pPr marL="182880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5pPr>
          </a:lstStyle>
          <a:p>
            <a:pPr lvl="0"/>
            <a:r>
              <a:rPr lang="en-US"/>
              <a:t>Click to edit content</a:t>
            </a:r>
          </a:p>
        </p:txBody>
      </p:sp>
      <p:cxnSp>
        <p:nvCxnSpPr>
          <p:cNvPr id="6" name="Straight Connector 5">
            <a:extLst>
              <a:ext uri="{FF2B5EF4-FFF2-40B4-BE49-F238E27FC236}">
                <a16:creationId xmlns:a16="http://schemas.microsoft.com/office/drawing/2014/main" id="{77829038-C33E-E14F-A39E-A9A3AB5CFBF1}"/>
              </a:ext>
              <a:ext uri="{C183D7F6-B498-43B3-948B-1728B52AA6E4}">
                <adec:decorative xmlns:adec="http://schemas.microsoft.com/office/drawing/2017/decorative" val="1"/>
              </a:ext>
            </a:extLst>
          </p:cNvPr>
          <p:cNvCxnSpPr>
            <a:cxnSpLocks/>
          </p:cNvCxnSpPr>
          <p:nvPr/>
        </p:nvCxnSpPr>
        <p:spPr>
          <a:xfrm>
            <a:off x="1036638" y="555625"/>
            <a:ext cx="0" cy="1154113"/>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5">
            <a:extLst>
              <a:ext uri="{FF2B5EF4-FFF2-40B4-BE49-F238E27FC236}">
                <a16:creationId xmlns:a16="http://schemas.microsoft.com/office/drawing/2014/main" id="{D683BD36-B2E0-E34D-A0C0-77A7165923F9}"/>
              </a:ext>
            </a:extLst>
          </p:cNvPr>
          <p:cNvSpPr>
            <a:spLocks noGrp="1"/>
          </p:cNvSpPr>
          <p:nvPr>
            <p:ph type="sldNum" sz="quarter" idx="16"/>
          </p:nvPr>
        </p:nvSpPr>
        <p:spPr/>
        <p:txBody>
          <a:bodyPr/>
          <a:lstStyle>
            <a:lvl1pPr>
              <a:defRPr/>
            </a:lvl1pPr>
          </a:lstStyle>
          <a:p>
            <a:pPr>
              <a:defRPr/>
            </a:pPr>
            <a:fld id="{16F0F2AA-7572-DC4D-AB68-865F32F517C3}" type="slidenum">
              <a:rPr lang="en-US"/>
              <a:pPr>
                <a:defRPr/>
              </a:pPr>
              <a:t>‹#›</a:t>
            </a:fld>
            <a:endParaRPr lang="en-US"/>
          </a:p>
        </p:txBody>
      </p:sp>
    </p:spTree>
    <p:extLst>
      <p:ext uri="{BB962C8B-B14F-4D97-AF65-F5344CB8AC3E}">
        <p14:creationId xmlns:p14="http://schemas.microsoft.com/office/powerpoint/2010/main" val="2772287436"/>
      </p:ext>
    </p:extLst>
  </p:cSld>
  <p:clrMapOvr>
    <a:masterClrMapping/>
  </p:clrMapOvr>
  <p:transition spd="slow"/>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slide with photo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851D66-1278-2749-A103-F9649921487C}"/>
              </a:ext>
              <a:ext uri="{C183D7F6-B498-43B3-948B-1728B52AA6E4}">
                <adec:decorative xmlns:adec="http://schemas.microsoft.com/office/drawing/2017/decorative" val="1"/>
              </a:ext>
            </a:extLst>
          </p:cNvPr>
          <p:cNvSpPr/>
          <p:nvPr userDrawn="1"/>
        </p:nvSpPr>
        <p:spPr>
          <a:xfrm>
            <a:off x="10208821" y="-1"/>
            <a:ext cx="1983179" cy="339634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3" name="Picture 2">
            <a:extLst>
              <a:ext uri="{FF2B5EF4-FFF2-40B4-BE49-F238E27FC236}">
                <a16:creationId xmlns:a16="http://schemas.microsoft.com/office/drawing/2014/main" id="{6D0442BF-1B48-8B43-BC34-80C73F38FC7A}"/>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2226366" y="0"/>
            <a:ext cx="8885581" cy="5705061"/>
          </a:xfrm>
          <a:prstGeom prst="rect">
            <a:avLst/>
          </a:prstGeom>
        </p:spPr>
      </p:pic>
      <p:sp>
        <p:nvSpPr>
          <p:cNvPr id="14" name="Rectangle 13">
            <a:extLst>
              <a:ext uri="{FF2B5EF4-FFF2-40B4-BE49-F238E27FC236}">
                <a16:creationId xmlns:a16="http://schemas.microsoft.com/office/drawing/2014/main" id="{D3A46BF2-4302-0B48-8AEA-10EA3FBA8BDD}"/>
              </a:ext>
              <a:ext uri="{C183D7F6-B498-43B3-948B-1728B52AA6E4}">
                <adec:decorative xmlns:adec="http://schemas.microsoft.com/office/drawing/2017/decorative" val="1"/>
              </a:ext>
            </a:extLst>
          </p:cNvPr>
          <p:cNvSpPr/>
          <p:nvPr userDrawn="1"/>
        </p:nvSpPr>
        <p:spPr>
          <a:xfrm>
            <a:off x="0" y="2257063"/>
            <a:ext cx="4064000" cy="460093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Title 1"/>
          <p:cNvSpPr>
            <a:spLocks noGrp="1"/>
          </p:cNvSpPr>
          <p:nvPr>
            <p:ph type="title" hasCustomPrompt="1"/>
          </p:nvPr>
        </p:nvSpPr>
        <p:spPr>
          <a:xfrm>
            <a:off x="723991" y="1698171"/>
            <a:ext cx="4381228" cy="1877247"/>
          </a:xfrm>
          <a:prstGeom prst="rect">
            <a:avLst/>
          </a:prstGeom>
          <a:solidFill>
            <a:schemeClr val="bg1"/>
          </a:solidFill>
        </p:spPr>
        <p:txBody>
          <a:bodyPr lIns="274320" tIns="182880" rIns="274320" anchor="t" anchorCtr="0">
            <a:normAutofit/>
          </a:bodyPr>
          <a:lstStyle>
            <a:lvl1pPr>
              <a:defRPr sz="3600"/>
            </a:lvl1pPr>
          </a:lstStyle>
          <a:p>
            <a:r>
              <a:rPr lang="en-US"/>
              <a:t>Click to add title</a:t>
            </a:r>
          </a:p>
        </p:txBody>
      </p:sp>
      <p:sp>
        <p:nvSpPr>
          <p:cNvPr id="7" name="Content Placeholder 6">
            <a:extLst>
              <a:ext uri="{FF2B5EF4-FFF2-40B4-BE49-F238E27FC236}">
                <a16:creationId xmlns:a16="http://schemas.microsoft.com/office/drawing/2014/main" id="{2A5CFF35-7F70-D343-A37F-864CE104FBED}"/>
              </a:ext>
            </a:extLst>
          </p:cNvPr>
          <p:cNvSpPr>
            <a:spLocks noGrp="1"/>
          </p:cNvSpPr>
          <p:nvPr>
            <p:ph sz="quarter" idx="16" hasCustomPrompt="1"/>
          </p:nvPr>
        </p:nvSpPr>
        <p:spPr>
          <a:xfrm>
            <a:off x="723991" y="3555577"/>
            <a:ext cx="4381228" cy="2822074"/>
          </a:xfrm>
          <a:prstGeom prst="rect">
            <a:avLst/>
          </a:prstGeom>
          <a:solidFill>
            <a:schemeClr val="bg1"/>
          </a:solidFill>
        </p:spPr>
        <p:txBody>
          <a:bodyPr lIns="274320"/>
          <a:lstStyle>
            <a:lvl1pPr marL="0" indent="0">
              <a:buFontTx/>
              <a:buNone/>
              <a:defRPr sz="1600" b="0" i="0">
                <a:latin typeface="Open Sans Light" panose="020B0306030504020204" pitchFamily="34" charset="0"/>
                <a:ea typeface="Open Sans Light" panose="020B0306030504020204" pitchFamily="34" charset="0"/>
                <a:cs typeface="Open Sans Light" panose="020B0306030504020204" pitchFamily="34" charset="0"/>
              </a:defRPr>
            </a:lvl1pPr>
            <a:lvl2pPr marL="457200" indent="0">
              <a:buFontTx/>
              <a:buNone/>
              <a:defRPr sz="1600"/>
            </a:lvl2pPr>
            <a:lvl3pPr marL="914400" indent="0">
              <a:buFontTx/>
              <a:buNone/>
              <a:defRPr sz="1600"/>
            </a:lvl3pPr>
            <a:lvl4pPr marL="1371600" indent="0">
              <a:buFontTx/>
              <a:buNone/>
              <a:defRPr sz="1600"/>
            </a:lvl4pPr>
            <a:lvl5pPr marL="1828800" indent="0">
              <a:buFontTx/>
              <a:buNone/>
              <a:defRPr sz="1600"/>
            </a:lvl5pPr>
          </a:lstStyle>
          <a:p>
            <a:pPr lvl="0"/>
            <a:r>
              <a:rPr lang="en-US"/>
              <a:t>Click to add content</a:t>
            </a:r>
          </a:p>
        </p:txBody>
      </p:sp>
      <p:cxnSp>
        <p:nvCxnSpPr>
          <p:cNvPr id="16" name="Straight Connector 15">
            <a:extLst>
              <a:ext uri="{FF2B5EF4-FFF2-40B4-BE49-F238E27FC236}">
                <a16:creationId xmlns:a16="http://schemas.microsoft.com/office/drawing/2014/main" id="{CBA35C7A-29D6-D040-9CCD-0B926B59CEBE}"/>
              </a:ext>
              <a:ext uri="{C183D7F6-B498-43B3-948B-1728B52AA6E4}">
                <adec:decorative xmlns:adec="http://schemas.microsoft.com/office/drawing/2017/decorative" val="1"/>
              </a:ext>
            </a:extLst>
          </p:cNvPr>
          <p:cNvCxnSpPr/>
          <p:nvPr userDrawn="1"/>
        </p:nvCxnSpPr>
        <p:spPr>
          <a:xfrm>
            <a:off x="686917" y="1678329"/>
            <a:ext cx="0" cy="4699322"/>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CD457E9F-B60E-4441-973F-8145897D0923}"/>
              </a:ext>
            </a:extLst>
          </p:cNvPr>
          <p:cNvSpPr>
            <a:spLocks noGrp="1"/>
          </p:cNvSpPr>
          <p:nvPr>
            <p:ph type="sldNum" sz="quarter" idx="15"/>
          </p:nvPr>
        </p:nvSpPr>
        <p:spPr/>
        <p:txBody>
          <a:bodyPr/>
          <a:lstStyle>
            <a:lvl1pPr>
              <a:defRPr/>
            </a:lvl1pPr>
          </a:lstStyle>
          <a:p>
            <a:pPr>
              <a:defRPr/>
            </a:pPr>
            <a:fld id="{E8901B88-A952-2044-9F37-BB636F0880BE}" type="slidenum">
              <a:rPr lang="en-US"/>
              <a:pPr>
                <a:defRPr/>
              </a:pPr>
              <a:t>‹#›</a:t>
            </a:fld>
            <a:endParaRPr lang="en-US"/>
          </a:p>
        </p:txBody>
      </p:sp>
    </p:spTree>
    <p:extLst>
      <p:ext uri="{BB962C8B-B14F-4D97-AF65-F5344CB8AC3E}">
        <p14:creationId xmlns:p14="http://schemas.microsoft.com/office/powerpoint/2010/main" val="17044231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theme" Target="../theme/theme3.xml"/><Relationship Id="rId2" Type="http://schemas.openxmlformats.org/officeDocument/2006/relationships/slideLayout" Target="../slideLayouts/slideLayout7.xml"/><Relationship Id="rId16" Type="http://schemas.openxmlformats.org/officeDocument/2006/relationships/slideLayout" Target="../slideLayouts/slideLayout21.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46182"/>
            <a:ext cx="12192000" cy="1325563"/>
          </a:xfrm>
          <a:prstGeom prst="rect">
            <a:avLst/>
          </a:prstGeom>
          <a:solidFill>
            <a:schemeClr val="accent3">
              <a:lumMod val="20000"/>
              <a:lumOff val="80000"/>
            </a:schemeClr>
          </a:solidFill>
        </p:spPr>
        <p:txBody>
          <a:bodyPr vert="horz" lIns="91440" tIns="45720" rIns="91440" bIns="45720" rtlCol="0" anchor="ctr">
            <a:normAutofit/>
          </a:bodyPr>
          <a:lstStyle/>
          <a:p>
            <a:r>
              <a:rPr lang="en-US"/>
              <a:t>Click to edit</a:t>
            </a:r>
          </a:p>
        </p:txBody>
      </p:sp>
      <p:sp>
        <p:nvSpPr>
          <p:cNvPr id="3" name="Text Placeholder 2"/>
          <p:cNvSpPr>
            <a:spLocks noGrp="1"/>
          </p:cNvSpPr>
          <p:nvPr>
            <p:ph type="body" idx="1"/>
          </p:nvPr>
        </p:nvSpPr>
        <p:spPr>
          <a:xfrm>
            <a:off x="637310" y="1588655"/>
            <a:ext cx="11102108" cy="458830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11224490" y="6192408"/>
            <a:ext cx="628073" cy="365125"/>
          </a:xfrm>
          <a:prstGeom prst="rect">
            <a:avLst/>
          </a:prstGeom>
        </p:spPr>
        <p:txBody>
          <a:bodyPr vert="horz" lIns="91440" tIns="45720" rIns="91440" bIns="45720" rtlCol="0" anchor="ctr"/>
          <a:lstStyle>
            <a:lvl1pPr algn="r">
              <a:defRPr sz="1200">
                <a:solidFill>
                  <a:srgbClr val="4F7681"/>
                </a:solidFill>
              </a:defRPr>
            </a:lvl1pPr>
          </a:lstStyle>
          <a:p>
            <a:fld id="{3A51E27E-02B7-431C-94F3-7BAF2238D496}" type="slidenum">
              <a:rPr lang="en-US" smtClean="0"/>
              <a:pPr/>
              <a:t>‹#›</a:t>
            </a:fld>
            <a:endParaRPr lang="en-US"/>
          </a:p>
        </p:txBody>
      </p:sp>
      <p:cxnSp>
        <p:nvCxnSpPr>
          <p:cNvPr id="7" name="Straight Connector 6"/>
          <p:cNvCxnSpPr/>
          <p:nvPr userDrawn="1"/>
        </p:nvCxnSpPr>
        <p:spPr>
          <a:xfrm>
            <a:off x="0" y="1298286"/>
            <a:ext cx="12192000" cy="0"/>
          </a:xfrm>
          <a:prstGeom prst="line">
            <a:avLst/>
          </a:prstGeom>
          <a:ln w="50800" cmpd="sng">
            <a:solidFill>
              <a:srgbClr val="4F7681"/>
            </a:solidFill>
          </a:ln>
        </p:spPr>
        <p:style>
          <a:lnRef idx="1">
            <a:schemeClr val="accent1"/>
          </a:lnRef>
          <a:fillRef idx="0">
            <a:schemeClr val="accent1"/>
          </a:fillRef>
          <a:effectRef idx="0">
            <a:schemeClr val="accent1"/>
          </a:effectRef>
          <a:fontRef idx="minor">
            <a:schemeClr val="tx1"/>
          </a:fontRef>
        </p:style>
      </p:cxnSp>
      <p:sp>
        <p:nvSpPr>
          <p:cNvPr id="8" name="Slide Number Placeholder 5"/>
          <p:cNvSpPr txBox="1">
            <a:spLocks/>
          </p:cNvSpPr>
          <p:nvPr userDrawn="1"/>
        </p:nvSpPr>
        <p:spPr>
          <a:xfrm>
            <a:off x="3026064" y="6192408"/>
            <a:ext cx="5938981"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solidFill>
                  <a:srgbClr val="4F7681"/>
                </a:solidFill>
              </a:rPr>
              <a:t>Copyright © 2020 by the California Commission on Teacher Credentialing. All rights reserved.</a:t>
            </a:r>
            <a:br>
              <a:rPr lang="en-US">
                <a:solidFill>
                  <a:srgbClr val="4F7681"/>
                </a:solidFill>
              </a:rPr>
            </a:br>
            <a:r>
              <a:rPr lang="en-US">
                <a:solidFill>
                  <a:srgbClr val="4F7681"/>
                </a:solidFill>
              </a:rPr>
              <a:t>1900 Capitol Avenue, Sacramento, CA 95811</a:t>
            </a:r>
          </a:p>
        </p:txBody>
      </p:sp>
    </p:spTree>
    <p:extLst>
      <p:ext uri="{BB962C8B-B14F-4D97-AF65-F5344CB8AC3E}">
        <p14:creationId xmlns:p14="http://schemas.microsoft.com/office/powerpoint/2010/main" val="2392175732"/>
      </p:ext>
    </p:extLst>
  </p:cSld>
  <p:clrMap bg1="lt1" tx1="dk1" bg2="lt2" tx2="dk2" accent1="accent1" accent2="accent2" accent3="accent3" accent4="accent4" accent5="accent5" accent6="accent6" hlink="hlink" folHlink="folHlink"/>
  <p:sldLayoutIdLst>
    <p:sldLayoutId id="2147484116" r:id="rId1"/>
    <p:sldLayoutId id="2147484117" r:id="rId2"/>
    <p:sldLayoutId id="2147484119" r:id="rId3"/>
    <p:sldLayoutId id="2147483685" r:id="rId4"/>
  </p:sldLayoutIdLst>
  <p:hf hdr="0" ftr="0" dt="0"/>
  <p:txStyles>
    <p:titleStyle>
      <a:lvl1pPr marL="230188" indent="0" algn="l" defTabSz="914400" rtl="0" eaLnBrk="1" latinLnBrk="0" hangingPunct="1">
        <a:lnSpc>
          <a:spcPct val="90000"/>
        </a:lnSpc>
        <a:spcBef>
          <a:spcPct val="0"/>
        </a:spcBef>
        <a:buNone/>
        <a:defRPr sz="4400" b="1" i="0" kern="1200" baseline="0">
          <a:solidFill>
            <a:srgbClr val="4F7681"/>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2A4963"/>
        </a:buClr>
        <a:buFont typeface="Arial" panose="020B0604020202020204" pitchFamily="34" charset="0"/>
        <a:buChar char="•"/>
        <a:defRPr sz="2800" kern="1200">
          <a:solidFill>
            <a:srgbClr val="4F7681"/>
          </a:solidFill>
          <a:latin typeface="+mn-lt"/>
          <a:ea typeface="+mn-ea"/>
          <a:cs typeface="+mn-cs"/>
        </a:defRPr>
      </a:lvl1pPr>
      <a:lvl2pPr marL="685800" indent="-228600" algn="l" defTabSz="914400" rtl="0" eaLnBrk="1" latinLnBrk="0" hangingPunct="1">
        <a:lnSpc>
          <a:spcPct val="90000"/>
        </a:lnSpc>
        <a:spcBef>
          <a:spcPts val="500"/>
        </a:spcBef>
        <a:buClr>
          <a:srgbClr val="2A4963"/>
        </a:buClr>
        <a:buFont typeface="Arial" panose="020B0604020202020204" pitchFamily="34" charset="0"/>
        <a:buChar char="•"/>
        <a:defRPr sz="2400" kern="1200">
          <a:solidFill>
            <a:srgbClr val="4F7681"/>
          </a:solidFill>
          <a:latin typeface="+mn-lt"/>
          <a:ea typeface="+mn-ea"/>
          <a:cs typeface="+mn-cs"/>
        </a:defRPr>
      </a:lvl2pPr>
      <a:lvl3pPr marL="1143000" indent="-228600" algn="l" defTabSz="914400" rtl="0" eaLnBrk="1" latinLnBrk="0" hangingPunct="1">
        <a:lnSpc>
          <a:spcPct val="90000"/>
        </a:lnSpc>
        <a:spcBef>
          <a:spcPts val="500"/>
        </a:spcBef>
        <a:buClr>
          <a:srgbClr val="2A4963"/>
        </a:buClr>
        <a:buFont typeface="Arial" panose="020B0604020202020204" pitchFamily="34" charset="0"/>
        <a:buChar char="•"/>
        <a:defRPr sz="2000" kern="1200">
          <a:solidFill>
            <a:srgbClr val="4F7681"/>
          </a:solidFill>
          <a:latin typeface="+mn-lt"/>
          <a:ea typeface="+mn-ea"/>
          <a:cs typeface="+mn-cs"/>
        </a:defRPr>
      </a:lvl3pPr>
      <a:lvl4pPr marL="1600200" indent="-228600" algn="l" defTabSz="914400" rtl="0" eaLnBrk="1" latinLnBrk="0" hangingPunct="1">
        <a:lnSpc>
          <a:spcPct val="90000"/>
        </a:lnSpc>
        <a:spcBef>
          <a:spcPts val="500"/>
        </a:spcBef>
        <a:buClr>
          <a:srgbClr val="2A4963"/>
        </a:buClr>
        <a:buFont typeface="Arial" panose="020B0604020202020204" pitchFamily="34" charset="0"/>
        <a:buChar char="•"/>
        <a:defRPr sz="1800" kern="1200">
          <a:solidFill>
            <a:srgbClr val="4F7681"/>
          </a:solidFill>
          <a:latin typeface="+mn-lt"/>
          <a:ea typeface="+mn-ea"/>
          <a:cs typeface="+mn-cs"/>
        </a:defRPr>
      </a:lvl4pPr>
      <a:lvl5pPr marL="2057400" indent="-228600" algn="l" defTabSz="914400" rtl="0" eaLnBrk="1" latinLnBrk="0" hangingPunct="1">
        <a:lnSpc>
          <a:spcPct val="90000"/>
        </a:lnSpc>
        <a:spcBef>
          <a:spcPts val="500"/>
        </a:spcBef>
        <a:buClr>
          <a:srgbClr val="2A4963"/>
        </a:buClr>
        <a:buFont typeface="Arial" panose="020B0604020202020204" pitchFamily="34" charset="0"/>
        <a:buChar char="•"/>
        <a:defRPr sz="1800" kern="1200">
          <a:solidFill>
            <a:srgbClr val="4F768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20000"/>
            <a:lumOff val="80000"/>
          </a:schemeClr>
        </a:solidFill>
        <a:effectLst/>
      </p:bgPr>
    </p:bg>
    <p:spTree>
      <p:nvGrpSpPr>
        <p:cNvPr id="1" name=""/>
        <p:cNvGrpSpPr/>
        <p:nvPr/>
      </p:nvGrpSpPr>
      <p:grpSpPr>
        <a:xfrm>
          <a:off x="0" y="0"/>
          <a:ext cx="0" cy="0"/>
          <a:chOff x="0" y="0"/>
          <a:chExt cx="0" cy="0"/>
        </a:xfrm>
      </p:grpSpPr>
      <p:cxnSp>
        <p:nvCxnSpPr>
          <p:cNvPr id="10" name="Straight Connector 9"/>
          <p:cNvCxnSpPr/>
          <p:nvPr userDrawn="1"/>
        </p:nvCxnSpPr>
        <p:spPr>
          <a:xfrm>
            <a:off x="0" y="4170795"/>
            <a:ext cx="12192000" cy="0"/>
          </a:xfrm>
          <a:prstGeom prst="line">
            <a:avLst/>
          </a:prstGeom>
          <a:ln w="50800" cmpd="sng">
            <a:solidFill>
              <a:srgbClr val="4F7681"/>
            </a:solidFill>
          </a:ln>
        </p:spPr>
        <p:style>
          <a:lnRef idx="1">
            <a:schemeClr val="accent1"/>
          </a:lnRef>
          <a:fillRef idx="0">
            <a:schemeClr val="accent1"/>
          </a:fillRef>
          <a:effectRef idx="0">
            <a:schemeClr val="accent1"/>
          </a:effectRef>
          <a:fontRef idx="minor">
            <a:schemeClr val="tx1"/>
          </a:fontRef>
        </p:style>
      </p:cxnSp>
      <p:sp>
        <p:nvSpPr>
          <p:cNvPr id="11" name="Slide Number Placeholder 5"/>
          <p:cNvSpPr>
            <a:spLocks noGrp="1"/>
          </p:cNvSpPr>
          <p:nvPr>
            <p:ph type="sldNum" sz="quarter" idx="4"/>
          </p:nvPr>
        </p:nvSpPr>
        <p:spPr>
          <a:xfrm>
            <a:off x="11224490" y="6192408"/>
            <a:ext cx="628073" cy="365125"/>
          </a:xfrm>
          <a:prstGeom prst="rect">
            <a:avLst/>
          </a:prstGeom>
        </p:spPr>
        <p:txBody>
          <a:bodyPr vert="horz" lIns="91440" tIns="45720" rIns="91440" bIns="45720" rtlCol="0" anchor="ctr"/>
          <a:lstStyle>
            <a:lvl1pPr algn="r">
              <a:defRPr sz="1200">
                <a:solidFill>
                  <a:srgbClr val="4F7681"/>
                </a:solidFill>
              </a:defRPr>
            </a:lvl1pPr>
          </a:lstStyle>
          <a:p>
            <a:fld id="{3A51E27E-02B7-431C-94F3-7BAF2238D496}" type="slidenum">
              <a:rPr lang="en-US" smtClean="0"/>
              <a:pPr/>
              <a:t>‹#›</a:t>
            </a:fld>
            <a:endParaRPr lang="en-US"/>
          </a:p>
        </p:txBody>
      </p:sp>
      <p:sp>
        <p:nvSpPr>
          <p:cNvPr id="12" name="Slide Number Placeholder 5"/>
          <p:cNvSpPr txBox="1">
            <a:spLocks/>
          </p:cNvSpPr>
          <p:nvPr userDrawn="1"/>
        </p:nvSpPr>
        <p:spPr>
          <a:xfrm>
            <a:off x="3026064" y="6192408"/>
            <a:ext cx="5938981"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solidFill>
                  <a:srgbClr val="4F7681"/>
                </a:solidFill>
              </a:rPr>
              <a:t>Copyright © 2020 by the California Commission on Teacher Credentialing. All rights reserved.</a:t>
            </a:r>
            <a:br>
              <a:rPr lang="en-US">
                <a:solidFill>
                  <a:srgbClr val="4F7681"/>
                </a:solidFill>
              </a:rPr>
            </a:br>
            <a:r>
              <a:rPr lang="en-US">
                <a:solidFill>
                  <a:srgbClr val="4F7681"/>
                </a:solidFill>
              </a:rPr>
              <a:t>1900 Capitol Avenue, Sacramento, CA 95811</a:t>
            </a:r>
          </a:p>
        </p:txBody>
      </p:sp>
      <p:sp>
        <p:nvSpPr>
          <p:cNvPr id="14" name="Title Placeholder 13"/>
          <p:cNvSpPr>
            <a:spLocks noGrp="1"/>
          </p:cNvSpPr>
          <p:nvPr>
            <p:ph type="title"/>
          </p:nvPr>
        </p:nvSpPr>
        <p:spPr>
          <a:xfrm>
            <a:off x="314633" y="4347853"/>
            <a:ext cx="1153793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577095137"/>
      </p:ext>
    </p:extLst>
  </p:cSld>
  <p:clrMap bg1="lt1" tx1="dk1" bg2="lt2" tx2="dk2" accent1="accent1" accent2="accent2" accent3="accent3" accent4="accent4" accent5="accent5" accent6="accent6" hlink="hlink" folHlink="folHlink"/>
  <p:sldLayoutIdLst>
    <p:sldLayoutId id="2147484120" r:id="rId1"/>
  </p:sldLayoutIdLst>
  <p:hf hdr="0" ftr="0" dt="0"/>
  <p:txStyles>
    <p:titleStyle>
      <a:lvl1pPr algn="ctr" defTabSz="914400" rtl="0" eaLnBrk="1" latinLnBrk="0" hangingPunct="1">
        <a:lnSpc>
          <a:spcPct val="90000"/>
        </a:lnSpc>
        <a:spcBef>
          <a:spcPct val="0"/>
        </a:spcBef>
        <a:buNone/>
        <a:defRPr sz="6000" kern="1200">
          <a:solidFill>
            <a:srgbClr val="4F768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9/5/2024</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A51E27E-02B7-431C-94F3-7BAF2238D496}" type="slidenum">
              <a:rPr lang="en-US" smtClean="0"/>
              <a:pPr/>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1382886"/>
      </p:ext>
    </p:extLst>
  </p:cSld>
  <p:clrMap bg1="lt1" tx1="dk1" bg2="lt2" tx2="dk2" accent1="accent1" accent2="accent2" accent3="accent3" accent4="accent4" accent5="accent5" accent6="accent6" hlink="hlink" folHlink="folHlink"/>
  <p:sldLayoutIdLst>
    <p:sldLayoutId id="2147484146" r:id="rId1"/>
    <p:sldLayoutId id="2147484147" r:id="rId2"/>
    <p:sldLayoutId id="2147484148" r:id="rId3"/>
    <p:sldLayoutId id="2147484149" r:id="rId4"/>
    <p:sldLayoutId id="2147484150" r:id="rId5"/>
    <p:sldLayoutId id="2147484151" r:id="rId6"/>
    <p:sldLayoutId id="2147484152" r:id="rId7"/>
    <p:sldLayoutId id="2147484153" r:id="rId8"/>
    <p:sldLayoutId id="2147484154" r:id="rId9"/>
    <p:sldLayoutId id="2147484155" r:id="rId10"/>
    <p:sldLayoutId id="2147484156" r:id="rId11"/>
    <p:sldLayoutId id="2147484043" r:id="rId12"/>
    <p:sldLayoutId id="2147484044" r:id="rId13"/>
    <p:sldLayoutId id="2147484045" r:id="rId14"/>
    <p:sldLayoutId id="2147484046" r:id="rId15"/>
    <p:sldLayoutId id="2147484047" r:id="rId16"/>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hyperlink" Target="#_ftn1"/><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hyperlink" Target="#_ftnref1"/></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_ftn1"/><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hyperlink" Target="#_ftnref1"/></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0.xml"/><Relationship Id="rId1" Type="http://schemas.openxmlformats.org/officeDocument/2006/relationships/slideLayout" Target="../slideLayouts/slideLayout10.xml"/><Relationship Id="rId4" Type="http://schemas.openxmlformats.org/officeDocument/2006/relationships/chart" Target="../charts/char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5.xml"/></Relationships>
</file>

<file path=ppt/slides/_rels/slide3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3.xml"/><Relationship Id="rId1" Type="http://schemas.openxmlformats.org/officeDocument/2006/relationships/slideLayout" Target="../slideLayouts/slideLayout10.xml"/><Relationship Id="rId4" Type="http://schemas.openxmlformats.org/officeDocument/2006/relationships/chart" Target="../charts/chart7.xml"/></Relationships>
</file>

<file path=ppt/slides/_rels/slide3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10.xml"/></Relationships>
</file>

<file path=ppt/slides/_rels/slide36.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36.xml"/><Relationship Id="rId1" Type="http://schemas.openxmlformats.org/officeDocument/2006/relationships/slideLayout" Target="../slideLayouts/slideLayout10.xml"/><Relationship Id="rId4" Type="http://schemas.openxmlformats.org/officeDocument/2006/relationships/chart" Target="../charts/chart12.xml"/></Relationships>
</file>

<file path=ppt/slides/_rels/slide3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37.xml"/><Relationship Id="rId1" Type="http://schemas.openxmlformats.org/officeDocument/2006/relationships/slideLayout" Target="../slideLayouts/slideLayout10.xml"/><Relationship Id="rId4" Type="http://schemas.openxmlformats.org/officeDocument/2006/relationships/chart" Target="../charts/chart14.xml"/></Relationships>
</file>

<file path=ppt/slides/_rels/slide38.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41.xml"/><Relationship Id="rId1" Type="http://schemas.openxmlformats.org/officeDocument/2006/relationships/slideLayout" Target="../slideLayouts/slideLayout10.xml"/><Relationship Id="rId4" Type="http://schemas.openxmlformats.org/officeDocument/2006/relationships/chart" Target="../charts/chart19.xml"/></Relationships>
</file>

<file path=ppt/slides/_rels/slide42.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21.xml"/></Relationships>
</file>

<file path=ppt/slides/_rels/slide43.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chart" Target="../charts/chart23.xml"/><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US" sz="6600" dirty="0"/>
              <a:t>Update on the Development of the Literacy Performance Assessment (LPA) and Pilot Study</a:t>
            </a:r>
          </a:p>
        </p:txBody>
      </p:sp>
      <p:sp>
        <p:nvSpPr>
          <p:cNvPr id="3" name="Subtitle 2"/>
          <p:cNvSpPr>
            <a:spLocks noGrp="1"/>
          </p:cNvSpPr>
          <p:nvPr>
            <p:ph type="subTitle" idx="1"/>
          </p:nvPr>
        </p:nvSpPr>
        <p:spPr/>
        <p:txBody>
          <a:bodyPr>
            <a:normAutofit/>
          </a:bodyPr>
          <a:lstStyle/>
          <a:p>
            <a:r>
              <a:rPr lang="en-US" sz="2400" b="1"/>
              <a:t>Agenda Item </a:t>
            </a:r>
            <a:r>
              <a:rPr lang="en-US" b="1"/>
              <a:t>5B</a:t>
            </a:r>
            <a:endParaRPr lang="en-US" sz="2400" b="1"/>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6C6165-4F7C-CD71-A4D5-CAD3FE1575B3}"/>
              </a:ext>
            </a:extLst>
          </p:cNvPr>
          <p:cNvSpPr>
            <a:spLocks noGrp="1"/>
          </p:cNvSpPr>
          <p:nvPr>
            <p:ph type="title"/>
          </p:nvPr>
        </p:nvSpPr>
        <p:spPr/>
        <p:txBody>
          <a:bodyPr/>
          <a:lstStyle/>
          <a:p>
            <a:r>
              <a:rPr lang="en-US"/>
              <a:t>Overview</a:t>
            </a:r>
          </a:p>
        </p:txBody>
      </p:sp>
      <p:sp>
        <p:nvSpPr>
          <p:cNvPr id="3" name="Content Placeholder 2">
            <a:extLst>
              <a:ext uri="{FF2B5EF4-FFF2-40B4-BE49-F238E27FC236}">
                <a16:creationId xmlns:a16="http://schemas.microsoft.com/office/drawing/2014/main" id="{3D4677F1-E351-B902-1002-2F9F44CECDAB}"/>
              </a:ext>
            </a:extLst>
          </p:cNvPr>
          <p:cNvSpPr>
            <a:spLocks noGrp="1"/>
          </p:cNvSpPr>
          <p:nvPr>
            <p:ph idx="1"/>
          </p:nvPr>
        </p:nvSpPr>
        <p:spPr/>
        <p:txBody>
          <a:bodyPr>
            <a:normAutofit/>
          </a:bodyPr>
          <a:lstStyle/>
          <a:p>
            <a:r>
              <a:rPr lang="en-US" sz="2400"/>
              <a:t>•Part I: Summary of the LPA Pilot Development</a:t>
            </a:r>
          </a:p>
          <a:p>
            <a:r>
              <a:rPr lang="en-US" sz="2400"/>
              <a:t>•Part II: Methodology of the LPA Pilot Study</a:t>
            </a:r>
          </a:p>
          <a:p>
            <a:r>
              <a:rPr lang="en-US" sz="2400"/>
              <a:t>•Part III: LPA Spring 2024 Pilot Study Analysis</a:t>
            </a:r>
          </a:p>
          <a:p>
            <a:r>
              <a:rPr lang="en-US" sz="2400"/>
              <a:t>•Part IV: Quantitative Findings</a:t>
            </a:r>
          </a:p>
          <a:p>
            <a:r>
              <a:rPr lang="en-US" sz="2400"/>
              <a:t>•Part V: Qualitative Findings</a:t>
            </a:r>
          </a:p>
          <a:p>
            <a:r>
              <a:rPr lang="en-US" sz="2400"/>
              <a:t>•Part VI: Literacy Design Team Findings and Next Steps</a:t>
            </a:r>
          </a:p>
        </p:txBody>
      </p:sp>
      <p:sp>
        <p:nvSpPr>
          <p:cNvPr id="4" name="Slide Number Placeholder 3">
            <a:extLst>
              <a:ext uri="{FF2B5EF4-FFF2-40B4-BE49-F238E27FC236}">
                <a16:creationId xmlns:a16="http://schemas.microsoft.com/office/drawing/2014/main" id="{209F16C6-9F85-47B5-ED50-E8E4CF1A26C9}"/>
              </a:ext>
            </a:extLst>
          </p:cNvPr>
          <p:cNvSpPr>
            <a:spLocks noGrp="1"/>
          </p:cNvSpPr>
          <p:nvPr>
            <p:ph type="sldNum" sz="quarter" idx="12"/>
          </p:nvPr>
        </p:nvSpPr>
        <p:spPr/>
        <p:txBody>
          <a:bodyPr/>
          <a:lstStyle/>
          <a:p>
            <a:fld id="{D57F1E4F-1CFF-5643-939E-217C01CDF565}" type="slidenum">
              <a:rPr lang="en-US" smtClean="0"/>
              <a:pPr/>
              <a:t>2</a:t>
            </a:fld>
            <a:endParaRPr lang="en-US"/>
          </a:p>
        </p:txBody>
      </p:sp>
    </p:spTree>
    <p:extLst>
      <p:ext uri="{BB962C8B-B14F-4D97-AF65-F5344CB8AC3E}">
        <p14:creationId xmlns:p14="http://schemas.microsoft.com/office/powerpoint/2010/main" val="41945277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3" name="Straight Connector 12">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CBD350-099E-6357-D91C-C7B39478295C}"/>
              </a:ext>
            </a:extLst>
          </p:cNvPr>
          <p:cNvSpPr>
            <a:spLocks noGrp="1"/>
          </p:cNvSpPr>
          <p:nvPr>
            <p:ph type="title"/>
          </p:nvPr>
        </p:nvSpPr>
        <p:spPr>
          <a:xfrm>
            <a:off x="5220928" y="965200"/>
            <a:ext cx="5999002" cy="4927600"/>
          </a:xfrm>
        </p:spPr>
        <p:txBody>
          <a:bodyPr vert="horz" lIns="91440" tIns="45720" rIns="91440" bIns="45720" rtlCol="0" anchor="ctr">
            <a:normAutofit/>
          </a:bodyPr>
          <a:lstStyle/>
          <a:p>
            <a:r>
              <a:rPr lang="en-US">
                <a:solidFill>
                  <a:schemeClr val="tx2"/>
                </a:solidFill>
              </a:rPr>
              <a:t>Part I: Summary of LPA Development</a:t>
            </a:r>
          </a:p>
        </p:txBody>
      </p:sp>
      <p:sp>
        <p:nvSpPr>
          <p:cNvPr id="17" name="Rectangle 16">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 Placeholder 2">
            <a:extLst>
              <a:ext uri="{FF2B5EF4-FFF2-40B4-BE49-F238E27FC236}">
                <a16:creationId xmlns:a16="http://schemas.microsoft.com/office/drawing/2014/main" id="{55291144-BABC-3D7B-0367-8273E00A360C}"/>
              </a:ext>
            </a:extLst>
          </p:cNvPr>
          <p:cNvSpPr>
            <a:spLocks noGrp="1"/>
          </p:cNvSpPr>
          <p:nvPr>
            <p:ph type="body" idx="1"/>
          </p:nvPr>
        </p:nvSpPr>
        <p:spPr>
          <a:xfrm>
            <a:off x="823356" y="1159565"/>
            <a:ext cx="2938022" cy="4439055"/>
          </a:xfrm>
        </p:spPr>
        <p:txBody>
          <a:bodyPr vert="horz" lIns="91440" tIns="45720" rIns="91440" bIns="45720" rtlCol="0" anchor="ctr">
            <a:normAutofit/>
          </a:bodyPr>
          <a:lstStyle/>
          <a:p>
            <a:endParaRPr lang="en-US">
              <a:solidFill>
                <a:srgbClr val="FFFFFF"/>
              </a:solidFill>
            </a:endParaRPr>
          </a:p>
        </p:txBody>
      </p:sp>
      <p:sp>
        <p:nvSpPr>
          <p:cNvPr id="19" name="Rectangle 18">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3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E90AD40D-B85F-0B32-884E-1F1BA5E98548}"/>
              </a:ext>
            </a:extLst>
          </p:cNvPr>
          <p:cNvSpPr>
            <a:spLocks noGrp="1"/>
          </p:cNvSpPr>
          <p:nvPr>
            <p:ph type="sldNum" sz="quarter" idx="12"/>
          </p:nvPr>
        </p:nvSpPr>
        <p:spPr>
          <a:xfrm>
            <a:off x="10383078" y="6459785"/>
            <a:ext cx="829405" cy="365125"/>
          </a:xfrm>
        </p:spPr>
        <p:txBody>
          <a:bodyPr vert="horz" lIns="91440" tIns="45720" rIns="91440" bIns="45720" rtlCol="0" anchor="ctr">
            <a:normAutofit/>
          </a:bodyPr>
          <a:lstStyle/>
          <a:p>
            <a:pPr>
              <a:spcAft>
                <a:spcPts val="600"/>
              </a:spcAft>
            </a:pPr>
            <a:fld id="{D57F1E4F-1CFF-5643-939E-217C01CDF565}" type="slidenum">
              <a:rPr lang="en-US">
                <a:solidFill>
                  <a:schemeClr val="tx2"/>
                </a:solidFill>
              </a:rPr>
              <a:pPr>
                <a:spcAft>
                  <a:spcPts val="600"/>
                </a:spcAft>
              </a:pPr>
              <a:t>3</a:t>
            </a:fld>
            <a:endParaRPr lang="en-US">
              <a:solidFill>
                <a:schemeClr val="tx2"/>
              </a:solidFill>
            </a:endParaRPr>
          </a:p>
        </p:txBody>
      </p:sp>
    </p:spTree>
    <p:extLst>
      <p:ext uri="{BB962C8B-B14F-4D97-AF65-F5344CB8AC3E}">
        <p14:creationId xmlns:p14="http://schemas.microsoft.com/office/powerpoint/2010/main" val="2040337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 name="Rectangle 1043">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46" name="Rectangle 1045">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048" name="Straight Connector 1047">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050" name="Rectangle 1049">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5AE254-B79E-77D8-10D1-E33551AEA579}"/>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Overview of the LPA</a:t>
            </a:r>
          </a:p>
        </p:txBody>
      </p:sp>
      <p:pic>
        <p:nvPicPr>
          <p:cNvPr id="1026" name="Picture 2" descr="Clockwise arrows point from circles labeled Plan, Teach &amp; Assess, Reflect, and Apply, representing the instructional cycle.">
            <a:extLst>
              <a:ext uri="{FF2B5EF4-FFF2-40B4-BE49-F238E27FC236}">
                <a16:creationId xmlns:a16="http://schemas.microsoft.com/office/drawing/2014/main" id="{9DBC63B2-27E6-71F7-C844-C1939EFA06A1}"/>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1516" t="1" r="830" b="1"/>
          <a:stretch/>
        </p:blipFill>
        <p:spPr bwMode="auto">
          <a:xfrm>
            <a:off x="1706912" y="640081"/>
            <a:ext cx="4766390" cy="5054156"/>
          </a:xfrm>
          <a:prstGeom prst="rect">
            <a:avLst/>
          </a:prstGeom>
          <a:noFill/>
          <a:extLst>
            <a:ext uri="{909E8E84-426E-40DD-AFC4-6F175D3DCCD1}">
              <a14:hiddenFill xmlns:a14="http://schemas.microsoft.com/office/drawing/2010/main">
                <a:solidFill>
                  <a:srgbClr val="FFFFFF"/>
                </a:solidFill>
              </a14:hiddenFill>
            </a:ext>
          </a:extLst>
        </p:spPr>
      </p:pic>
      <p:cxnSp>
        <p:nvCxnSpPr>
          <p:cNvPr id="1052" name="Straight Connector 1051">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1054" name="Rectangle 1053">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56" name="Rectangle 1055">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9021F1F2-C970-3542-2B0D-B25901AE7AA0}"/>
              </a:ext>
            </a:extLst>
          </p:cNvPr>
          <p:cNvSpPr>
            <a:spLocks noGrp="1"/>
          </p:cNvSpPr>
          <p:nvPr>
            <p:ph type="sldNum" sz="quarter" idx="12"/>
          </p:nvPr>
        </p:nvSpPr>
        <p:spPr>
          <a:xfrm>
            <a:off x="9900458" y="6459785"/>
            <a:ext cx="1312025" cy="365125"/>
          </a:xfrm>
        </p:spPr>
        <p:txBody>
          <a:bodyPr vert="horz" lIns="91440" tIns="45720" rIns="91440" bIns="45720" rtlCol="0" anchor="ctr">
            <a:normAutofit/>
          </a:bodyPr>
          <a:lstStyle/>
          <a:p>
            <a:pPr defTabSz="914400">
              <a:spcAft>
                <a:spcPts val="600"/>
              </a:spcAft>
            </a:pPr>
            <a:fld id="{D57F1E4F-1CFF-5643-939E-217C01CDF565}" type="slidenum">
              <a:rPr lang="en-US"/>
              <a:pPr defTabSz="914400">
                <a:spcAft>
                  <a:spcPts val="600"/>
                </a:spcAft>
              </a:pPr>
              <a:t>4</a:t>
            </a:fld>
            <a:endParaRPr lang="en-US"/>
          </a:p>
        </p:txBody>
      </p:sp>
    </p:spTree>
    <p:extLst>
      <p:ext uri="{BB962C8B-B14F-4D97-AF65-F5344CB8AC3E}">
        <p14:creationId xmlns:p14="http://schemas.microsoft.com/office/powerpoint/2010/main" val="750214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884DBC6-1731-A6BC-D7A1-6D9984E9BE5B}"/>
              </a:ext>
            </a:extLst>
          </p:cNvPr>
          <p:cNvSpPr>
            <a:spLocks noGrp="1"/>
          </p:cNvSpPr>
          <p:nvPr>
            <p:ph type="title"/>
          </p:nvPr>
        </p:nvSpPr>
        <p:spPr>
          <a:xfrm>
            <a:off x="1097280" y="286603"/>
            <a:ext cx="10058400" cy="1450757"/>
          </a:xfrm>
        </p:spPr>
        <p:txBody>
          <a:bodyPr>
            <a:normAutofit/>
          </a:bodyPr>
          <a:lstStyle/>
          <a:p>
            <a:r>
              <a:rPr lang="en-US"/>
              <a:t>LPA Pilot Rubric Essential Questions</a:t>
            </a:r>
          </a:p>
        </p:txBody>
      </p:sp>
      <p:sp>
        <p:nvSpPr>
          <p:cNvPr id="2" name="Slide Number Placeholder 1">
            <a:extLst>
              <a:ext uri="{FF2B5EF4-FFF2-40B4-BE49-F238E27FC236}">
                <a16:creationId xmlns:a16="http://schemas.microsoft.com/office/drawing/2014/main" id="{7EDB5A9A-BD61-5640-B42C-62B42DF840BB}"/>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5</a:t>
            </a:fld>
            <a:endParaRPr lang="en-US"/>
          </a:p>
        </p:txBody>
      </p:sp>
      <p:graphicFrame>
        <p:nvGraphicFramePr>
          <p:cNvPr id="8" name="Content Placeholder 2">
            <a:extLst>
              <a:ext uri="{FF2B5EF4-FFF2-40B4-BE49-F238E27FC236}">
                <a16:creationId xmlns:a16="http://schemas.microsoft.com/office/drawing/2014/main" id="{DBD5BEAD-8DC4-8FDA-D494-4EF6D86C6F76}"/>
              </a:ext>
            </a:extLst>
          </p:cNvPr>
          <p:cNvGraphicFramePr>
            <a:graphicFrameLocks noGrp="1"/>
          </p:cNvGraphicFramePr>
          <p:nvPr>
            <p:ph idx="1"/>
            <p:extLst>
              <p:ext uri="{D42A27DB-BD31-4B8C-83A1-F6EECF244321}">
                <p14:modId xmlns:p14="http://schemas.microsoft.com/office/powerpoint/2010/main" val="1468255778"/>
              </p:ext>
            </p:extLst>
          </p:nvPr>
        </p:nvGraphicFramePr>
        <p:xfrm>
          <a:off x="1096963" y="2133903"/>
          <a:ext cx="10058400" cy="3715306"/>
        </p:xfrm>
        <a:graphic>
          <a:graphicData uri="http://schemas.openxmlformats.org/drawingml/2006/table">
            <a:tbl>
              <a:tblPr firstRow="1" firstCol="1" bandRow="1"/>
              <a:tblGrid>
                <a:gridCol w="10058400">
                  <a:extLst>
                    <a:ext uri="{9D8B030D-6E8A-4147-A177-3AD203B41FA5}">
                      <a16:colId xmlns:a16="http://schemas.microsoft.com/office/drawing/2014/main" val="1219380165"/>
                    </a:ext>
                  </a:extLst>
                </a:gridCol>
              </a:tblGrid>
              <a:tr h="328532">
                <a:tc>
                  <a:txBody>
                    <a:bodyPr/>
                    <a:lstStyle/>
                    <a:p>
                      <a:pPr marL="0" marR="0" indent="0" algn="ctr">
                        <a:spcBef>
                          <a:spcPts val="300"/>
                        </a:spcBef>
                        <a:spcAft>
                          <a:spcPts val="300"/>
                        </a:spcAft>
                      </a:pPr>
                      <a:r>
                        <a:rPr lang="en-US" sz="1900" b="1">
                          <a:solidFill>
                            <a:srgbClr val="FFFFFF"/>
                          </a:solidFill>
                          <a:effectLst/>
                          <a:highlight>
                            <a:srgbClr val="385623"/>
                          </a:highlight>
                          <a:latin typeface="Calibri" panose="020F0502020204030204" pitchFamily="34" charset="0"/>
                          <a:ea typeface="Calibri" panose="020F0502020204030204" pitchFamily="34" charset="0"/>
                          <a:cs typeface="Arial" panose="020B0604020202020204" pitchFamily="34" charset="0"/>
                        </a:rPr>
                        <a:t>Step 1: Plan</a:t>
                      </a:r>
                      <a:endParaRPr lang="en-US" sz="1900">
                        <a:effectLst/>
                        <a:highlight>
                          <a:srgbClr val="385623"/>
                        </a:highlight>
                        <a:latin typeface="Calibri" panose="020F0502020204030204" pitchFamily="34" charset="0"/>
                        <a:ea typeface="Times New Roman" panose="02020603050405020304" pitchFamily="18" charset="0"/>
                        <a:cs typeface="Arial" panose="020B0604020202020204" pitchFamily="34" charset="0"/>
                      </a:endParaRPr>
                    </a:p>
                  </a:txBody>
                  <a:tcPr marL="53440" marR="534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85623"/>
                    </a:solidFill>
                  </a:tcPr>
                </a:tc>
                <a:extLst>
                  <a:ext uri="{0D108BD9-81ED-4DB2-BD59-A6C34878D82A}">
                    <a16:rowId xmlns:a16="http://schemas.microsoft.com/office/drawing/2014/main" val="4290465385"/>
                  </a:ext>
                </a:extLst>
              </a:tr>
              <a:tr h="1198174">
                <a:tc>
                  <a:txBody>
                    <a:bodyPr/>
                    <a:lstStyle/>
                    <a:p>
                      <a:pPr marL="723900" marR="0" indent="-742950">
                        <a:spcBef>
                          <a:spcPts val="300"/>
                        </a:spcBef>
                        <a:spcAft>
                          <a:spcPts val="600"/>
                        </a:spcAft>
                      </a:pPr>
                      <a:r>
                        <a:rPr lang="en-US" sz="1900" b="1">
                          <a:solidFill>
                            <a:srgbClr val="332B50"/>
                          </a:solidFill>
                          <a:effectLst/>
                          <a:latin typeface="Calibri" panose="020F0502020204030204" pitchFamily="34" charset="0"/>
                          <a:ea typeface="Calibri" panose="020F0502020204030204" pitchFamily="34" charset="0"/>
                          <a:cs typeface="Calibri" panose="020F0502020204030204" pitchFamily="34" charset="0"/>
                        </a:rPr>
                        <a:t>Rubric 2.1	</a:t>
                      </a:r>
                      <a:r>
                        <a:rPr lang="en-US" sz="1900" b="0">
                          <a:solidFill>
                            <a:srgbClr val="332B50"/>
                          </a:solidFill>
                          <a:effectLst/>
                          <a:latin typeface="Calibri" panose="020F0502020204030204" pitchFamily="34" charset="0"/>
                          <a:ea typeface="Calibri" panose="020F0502020204030204" pitchFamily="34" charset="0"/>
                          <a:cs typeface="Arial" panose="020B0604020202020204" pitchFamily="34" charset="0"/>
                        </a:rPr>
                        <a:t>How does the candidate’s learning segment plan build on students’ assets, plan for a variety of assessments, align lessons to create a progression of learning, and address standard(s)-based ELA/Literacy and ELD goals that are grade-level specific and developmentally appropriate?</a:t>
                      </a:r>
                      <a:endParaRPr lang="en-US" sz="1900" b="1">
                        <a:solidFill>
                          <a:srgbClr val="332B50"/>
                        </a:solidFill>
                        <a:effectLst/>
                        <a:latin typeface="Calibri" panose="020F0502020204030204" pitchFamily="34" charset="0"/>
                        <a:ea typeface="Calibri" panose="020F0502020204030204" pitchFamily="34" charset="0"/>
                        <a:cs typeface="Arial" panose="020B0604020202020204" pitchFamily="34" charset="0"/>
                      </a:endParaRPr>
                    </a:p>
                  </a:txBody>
                  <a:tcPr marL="53440" marR="534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35774427"/>
                  </a:ext>
                </a:extLst>
              </a:tr>
              <a:tr h="2188600">
                <a:tc>
                  <a:txBody>
                    <a:bodyPr/>
                    <a:lstStyle/>
                    <a:p>
                      <a:pPr marL="724535" marR="0" indent="-738505">
                        <a:spcBef>
                          <a:spcPts val="300"/>
                        </a:spcBef>
                        <a:spcAft>
                          <a:spcPts val="0"/>
                        </a:spcAft>
                        <a:tabLst>
                          <a:tab pos="727075" algn="l"/>
                        </a:tabLst>
                      </a:pPr>
                      <a:r>
                        <a:rPr lang="en-US" sz="1900" b="1">
                          <a:solidFill>
                            <a:srgbClr val="332B50"/>
                          </a:solidFill>
                          <a:effectLst/>
                          <a:latin typeface="Calibri" panose="020F0502020204030204" pitchFamily="34" charset="0"/>
                          <a:ea typeface="Calibri" panose="020F0502020204030204" pitchFamily="34" charset="0"/>
                          <a:cs typeface="Calibri" panose="020F0502020204030204" pitchFamily="34" charset="0"/>
                        </a:rPr>
                        <a:t>Rubric 2.2	</a:t>
                      </a:r>
                      <a:r>
                        <a:rPr lang="en-US" sz="1900" b="0">
                          <a:solidFill>
                            <a:srgbClr val="332B50"/>
                          </a:solidFill>
                          <a:effectLst/>
                          <a:latin typeface="Calibri" panose="020F0502020204030204" pitchFamily="34" charset="0"/>
                          <a:ea typeface="Calibri" panose="020F0502020204030204" pitchFamily="34" charset="0"/>
                          <a:cs typeface="Arial" panose="020B0604020202020204" pitchFamily="34" charset="0"/>
                        </a:rPr>
                        <a:t>How does the candidate apply findings from recent literacy assessments (e.g., screenings, literacy and/or language profiles, information provided by their cooperating teacher, student work samples, their observations of students) to plan for:</a:t>
                      </a:r>
                      <a:endParaRPr lang="en-US" sz="1900" b="1">
                        <a:solidFill>
                          <a:srgbClr val="332B5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600"/>
                        </a:spcAft>
                        <a:buClr>
                          <a:srgbClr val="335B2B"/>
                        </a:buClr>
                        <a:buFont typeface="Symbol" panose="05050102010706020507" pitchFamily="18" charset="2"/>
                        <a:buChar char=""/>
                      </a:pPr>
                      <a:r>
                        <a:rPr lang="en-US" sz="1900" b="0">
                          <a:solidFill>
                            <a:srgbClr val="332B50"/>
                          </a:solidFill>
                          <a:effectLst/>
                          <a:latin typeface="Calibri" panose="020F0502020204030204" pitchFamily="34" charset="0"/>
                          <a:ea typeface="Calibri" panose="020F0502020204030204" pitchFamily="34" charset="0"/>
                          <a:cs typeface="Arial" panose="020B0604020202020204" pitchFamily="34" charset="0"/>
                        </a:rPr>
                        <a:t>foundational reading skills using a direct, systematic, and explicit approach to support students’ literacy and language development?</a:t>
                      </a:r>
                      <a:endParaRPr lang="en-US" sz="1900" b="1">
                        <a:solidFill>
                          <a:srgbClr val="332B5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300"/>
                        </a:spcBef>
                        <a:spcAft>
                          <a:spcPts val="600"/>
                        </a:spcAft>
                        <a:buClr>
                          <a:srgbClr val="335B2B"/>
                        </a:buClr>
                        <a:buFont typeface="Symbol" panose="05050102010706020507" pitchFamily="18" charset="2"/>
                        <a:buChar char=""/>
                      </a:pPr>
                      <a:r>
                        <a:rPr lang="en-US" sz="1900" b="0">
                          <a:solidFill>
                            <a:srgbClr val="332B50"/>
                          </a:solidFill>
                          <a:effectLst/>
                          <a:latin typeface="Calibri" panose="020F0502020204030204" pitchFamily="34" charset="0"/>
                          <a:ea typeface="Calibri" panose="020F0502020204030204" pitchFamily="34" charset="0"/>
                          <a:cs typeface="Arial" panose="020B0604020202020204" pitchFamily="34" charset="0"/>
                        </a:rPr>
                        <a:t>additional themes from the ELA/ELD Framework using integrated ELD, if appropriate, to support students’ literacy and language development?</a:t>
                      </a:r>
                      <a:endParaRPr lang="en-US" sz="1900" b="1">
                        <a:solidFill>
                          <a:srgbClr val="332B50"/>
                        </a:solidFill>
                        <a:effectLst/>
                        <a:latin typeface="Calibri" panose="020F0502020204030204" pitchFamily="34" charset="0"/>
                        <a:ea typeface="Calibri" panose="020F0502020204030204" pitchFamily="34" charset="0"/>
                        <a:cs typeface="Arial" panose="020B0604020202020204" pitchFamily="34" charset="0"/>
                      </a:endParaRPr>
                    </a:p>
                  </a:txBody>
                  <a:tcPr marL="53440" marR="534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48722465"/>
                  </a:ext>
                </a:extLst>
              </a:tr>
            </a:tbl>
          </a:graphicData>
        </a:graphic>
      </p:graphicFrame>
    </p:spTree>
    <p:extLst>
      <p:ext uri="{BB962C8B-B14F-4D97-AF65-F5344CB8AC3E}">
        <p14:creationId xmlns:p14="http://schemas.microsoft.com/office/powerpoint/2010/main" val="2735030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F64A06B-C164-558B-4AFA-C515CD4AF348}"/>
              </a:ext>
            </a:extLst>
          </p:cNvPr>
          <p:cNvSpPr>
            <a:spLocks noGrp="1"/>
          </p:cNvSpPr>
          <p:nvPr>
            <p:ph type="title"/>
          </p:nvPr>
        </p:nvSpPr>
        <p:spPr>
          <a:xfrm>
            <a:off x="1097280" y="286603"/>
            <a:ext cx="10058400" cy="1450757"/>
          </a:xfrm>
        </p:spPr>
        <p:txBody>
          <a:bodyPr>
            <a:normAutofit/>
          </a:bodyPr>
          <a:lstStyle/>
          <a:p>
            <a:r>
              <a:rPr lang="en-US" dirty="0"/>
              <a:t>LPA Pilot Rubric Essential Questions: </a:t>
            </a:r>
            <a:br>
              <a:rPr lang="en-US" dirty="0"/>
            </a:br>
            <a:r>
              <a:rPr lang="en-US" dirty="0"/>
              <a:t>Step 2: Teach and Assess</a:t>
            </a:r>
          </a:p>
        </p:txBody>
      </p:sp>
      <p:sp>
        <p:nvSpPr>
          <p:cNvPr id="2" name="Slide Number Placeholder 1">
            <a:extLst>
              <a:ext uri="{FF2B5EF4-FFF2-40B4-BE49-F238E27FC236}">
                <a16:creationId xmlns:a16="http://schemas.microsoft.com/office/drawing/2014/main" id="{7EDB5A9A-BD61-5640-B42C-62B42DF840BB}"/>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6</a:t>
            </a:fld>
            <a:endParaRPr lang="en-US"/>
          </a:p>
        </p:txBody>
      </p:sp>
      <p:graphicFrame>
        <p:nvGraphicFramePr>
          <p:cNvPr id="8" name="Content Placeholder 2">
            <a:extLst>
              <a:ext uri="{FF2B5EF4-FFF2-40B4-BE49-F238E27FC236}">
                <a16:creationId xmlns:a16="http://schemas.microsoft.com/office/drawing/2014/main" id="{DBD5BEAD-8DC4-8FDA-D494-4EF6D86C6F76}"/>
              </a:ext>
            </a:extLst>
          </p:cNvPr>
          <p:cNvGraphicFramePr>
            <a:graphicFrameLocks noGrp="1"/>
          </p:cNvGraphicFramePr>
          <p:nvPr>
            <p:ph idx="1"/>
            <p:extLst>
              <p:ext uri="{D42A27DB-BD31-4B8C-83A1-F6EECF244321}">
                <p14:modId xmlns:p14="http://schemas.microsoft.com/office/powerpoint/2010/main" val="2153943814"/>
              </p:ext>
            </p:extLst>
          </p:nvPr>
        </p:nvGraphicFramePr>
        <p:xfrm>
          <a:off x="1602622" y="2098515"/>
          <a:ext cx="9047082" cy="3786083"/>
        </p:xfrm>
        <a:graphic>
          <a:graphicData uri="http://schemas.openxmlformats.org/drawingml/2006/table">
            <a:tbl>
              <a:tblPr firstRow="1" firstCol="1" bandRow="1"/>
              <a:tblGrid>
                <a:gridCol w="9047082">
                  <a:extLst>
                    <a:ext uri="{9D8B030D-6E8A-4147-A177-3AD203B41FA5}">
                      <a16:colId xmlns:a16="http://schemas.microsoft.com/office/drawing/2014/main" val="1219380165"/>
                    </a:ext>
                  </a:extLst>
                </a:gridCol>
              </a:tblGrid>
              <a:tr h="292561">
                <a:tc>
                  <a:txBody>
                    <a:bodyPr/>
                    <a:lstStyle/>
                    <a:p>
                      <a:pPr marL="0" marR="0" indent="0" algn="ctr">
                        <a:spcBef>
                          <a:spcPts val="300"/>
                        </a:spcBef>
                        <a:spcAft>
                          <a:spcPts val="300"/>
                        </a:spcAft>
                      </a:pPr>
                      <a:r>
                        <a:rPr lang="en-US" sz="1700" b="1">
                          <a:solidFill>
                            <a:srgbClr val="FFFFFF"/>
                          </a:solidFill>
                          <a:effectLst/>
                          <a:highlight>
                            <a:srgbClr val="385623"/>
                          </a:highlight>
                          <a:latin typeface="Calibri" panose="020F0502020204030204" pitchFamily="34" charset="0"/>
                          <a:ea typeface="Calibri" panose="020F0502020204030204" pitchFamily="34" charset="0"/>
                          <a:cs typeface="Calibri" panose="020F0502020204030204" pitchFamily="34" charset="0"/>
                        </a:rPr>
                        <a:t>Step 2: Teach and Assess</a:t>
                      </a:r>
                      <a:endParaRPr lang="en-US" sz="1700">
                        <a:effectLst/>
                        <a:highlight>
                          <a:srgbClr val="385623"/>
                        </a:highlight>
                        <a:latin typeface="Calibri" panose="020F0502020204030204" pitchFamily="34" charset="0"/>
                        <a:ea typeface="Times New Roman" panose="02020603050405020304" pitchFamily="18" charset="0"/>
                        <a:cs typeface="Arial" panose="020B0604020202020204" pitchFamily="34" charset="0"/>
                      </a:endParaRPr>
                    </a:p>
                  </a:txBody>
                  <a:tcPr marL="47589" marR="4758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85623"/>
                    </a:solidFill>
                  </a:tcPr>
                </a:tc>
                <a:extLst>
                  <a:ext uri="{0D108BD9-81ED-4DB2-BD59-A6C34878D82A}">
                    <a16:rowId xmlns:a16="http://schemas.microsoft.com/office/drawing/2014/main" val="2702328509"/>
                  </a:ext>
                </a:extLst>
              </a:tr>
              <a:tr h="808845">
                <a:tc>
                  <a:txBody>
                    <a:bodyPr/>
                    <a:lstStyle/>
                    <a:p>
                      <a:pPr marL="723900" marR="0" indent="-742950">
                        <a:spcBef>
                          <a:spcPts val="300"/>
                        </a:spcBef>
                        <a:spcAft>
                          <a:spcPts val="600"/>
                        </a:spcAft>
                      </a:pPr>
                      <a:r>
                        <a:rPr lang="en-US" sz="1700" b="1">
                          <a:solidFill>
                            <a:srgbClr val="332B50"/>
                          </a:solidFill>
                          <a:effectLst/>
                          <a:latin typeface="Calibri" panose="020F0502020204030204" pitchFamily="34" charset="0"/>
                          <a:ea typeface="Calibri" panose="020F0502020204030204" pitchFamily="34" charset="0"/>
                          <a:cs typeface="Calibri" panose="020F0502020204030204" pitchFamily="34" charset="0"/>
                        </a:rPr>
                        <a:t>Rubric 2.3 	</a:t>
                      </a:r>
                      <a:r>
                        <a:rPr lang="en-US" sz="1700" b="0">
                          <a:solidFill>
                            <a:srgbClr val="332B50"/>
                          </a:solidFill>
                          <a:effectLst/>
                          <a:latin typeface="Calibri" panose="020F0502020204030204" pitchFamily="34" charset="0"/>
                          <a:ea typeface="Calibri" panose="020F0502020204030204" pitchFamily="34" charset="0"/>
                          <a:cs typeface="Calibri" panose="020F0502020204030204" pitchFamily="34" charset="0"/>
                        </a:rPr>
                        <a:t>How does the candidate teach selected foundational reading skills using a direct, systematic, and explicit approach to actively engage students in progressing toward meeting the ELA/Literacy and ELD goals?</a:t>
                      </a:r>
                      <a:endParaRPr lang="en-US" sz="1700" b="1">
                        <a:solidFill>
                          <a:srgbClr val="332B50"/>
                        </a:solidFill>
                        <a:effectLst/>
                        <a:latin typeface="Calibri" panose="020F0502020204030204" pitchFamily="34" charset="0"/>
                        <a:ea typeface="Calibri" panose="020F0502020204030204" pitchFamily="34" charset="0"/>
                        <a:cs typeface="Arial" panose="020B0604020202020204" pitchFamily="34" charset="0"/>
                      </a:endParaRPr>
                    </a:p>
                  </a:txBody>
                  <a:tcPr marL="47589" marR="475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2520869"/>
                  </a:ext>
                </a:extLst>
              </a:tr>
              <a:tr h="808845">
                <a:tc>
                  <a:txBody>
                    <a:bodyPr/>
                    <a:lstStyle/>
                    <a:p>
                      <a:pPr marL="731520" marR="0" indent="-731520">
                        <a:spcBef>
                          <a:spcPts val="300"/>
                        </a:spcBef>
                        <a:spcAft>
                          <a:spcPts val="300"/>
                        </a:spcAft>
                      </a:pPr>
                      <a:r>
                        <a:rPr lang="en-US" sz="1700" b="1">
                          <a:effectLst/>
                          <a:latin typeface="Calibri" panose="020F0502020204030204" pitchFamily="34" charset="0"/>
                          <a:ea typeface="MS Mincho" panose="02020609040205080304" pitchFamily="49" charset="-128"/>
                          <a:cs typeface="Calibri" panose="020F0502020204030204" pitchFamily="34" charset="0"/>
                        </a:rPr>
                        <a:t>Rubric 2.4 </a:t>
                      </a:r>
                      <a:r>
                        <a:rPr lang="en-US" sz="1700">
                          <a:effectLst/>
                          <a:latin typeface="Calibri" panose="020F0502020204030204" pitchFamily="34" charset="0"/>
                          <a:ea typeface="MS Mincho" panose="02020609040205080304" pitchFamily="49" charset="-128"/>
                          <a:cs typeface="Calibri" panose="020F0502020204030204" pitchFamily="34" charset="0"/>
                        </a:rPr>
                        <a:t>	How does the candidate provide instruction in additional themes in the ELA/ELD Framework and, if appropriate, use integrated ELD, to actively engage students in progressing toward meeting the ELA/Literacy and ELD goals?</a:t>
                      </a:r>
                      <a:endParaRPr lang="en-US" sz="1700">
                        <a:effectLst/>
                        <a:latin typeface="Calibri" panose="020F0502020204030204" pitchFamily="34" charset="0"/>
                        <a:ea typeface="MS Mincho" panose="02020609040205080304" pitchFamily="49" charset="-128"/>
                        <a:cs typeface="Arial" panose="020B0604020202020204" pitchFamily="34" charset="0"/>
                      </a:endParaRPr>
                    </a:p>
                  </a:txBody>
                  <a:tcPr marL="47589" marR="475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8885191"/>
                  </a:ext>
                </a:extLst>
              </a:tr>
              <a:tr h="808845">
                <a:tc>
                  <a:txBody>
                    <a:bodyPr/>
                    <a:lstStyle/>
                    <a:p>
                      <a:pPr marL="731520" marR="0" indent="-731520">
                        <a:spcBef>
                          <a:spcPts val="300"/>
                        </a:spcBef>
                        <a:spcAft>
                          <a:spcPts val="300"/>
                        </a:spcAft>
                      </a:pPr>
                      <a:r>
                        <a:rPr lang="en-US" sz="1700" b="1">
                          <a:effectLst/>
                          <a:latin typeface="Calibri" panose="020F0502020204030204" pitchFamily="34" charset="0"/>
                          <a:ea typeface="MS Mincho" panose="02020609040205080304" pitchFamily="49" charset="-128"/>
                          <a:cs typeface="Calibri" panose="020F0502020204030204" pitchFamily="34" charset="0"/>
                        </a:rPr>
                        <a:t>Rubric 2.5	</a:t>
                      </a:r>
                      <a:r>
                        <a:rPr lang="en-US" sz="1700">
                          <a:effectLst/>
                          <a:latin typeface="Calibri" panose="020F0502020204030204" pitchFamily="34" charset="0"/>
                          <a:ea typeface="MS Mincho" panose="02020609040205080304" pitchFamily="49" charset="-128"/>
                          <a:cs typeface="Arial" panose="020B0604020202020204" pitchFamily="34" charset="0"/>
                        </a:rPr>
                        <a:t>How does the candidate use formative assessment to monitor student learning and adjust instruction to support students in progressing toward meeting the ELA/Literacy and ELD goals?</a:t>
                      </a:r>
                    </a:p>
                  </a:txBody>
                  <a:tcPr marL="47589" marR="475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79547600"/>
                  </a:ext>
                </a:extLst>
              </a:tr>
              <a:tr h="1066987">
                <a:tc>
                  <a:txBody>
                    <a:bodyPr/>
                    <a:lstStyle/>
                    <a:p>
                      <a:pPr marL="731520" marR="0" indent="-731520">
                        <a:spcBef>
                          <a:spcPts val="300"/>
                        </a:spcBef>
                        <a:spcAft>
                          <a:spcPts val="300"/>
                        </a:spcAft>
                      </a:pPr>
                      <a:r>
                        <a:rPr lang="en-US" sz="1700" b="1">
                          <a:effectLst/>
                          <a:latin typeface="Calibri" panose="020F0502020204030204" pitchFamily="34" charset="0"/>
                          <a:ea typeface="MS Mincho" panose="02020609040205080304" pitchFamily="49" charset="-128"/>
                          <a:cs typeface="Calibri" panose="020F0502020204030204" pitchFamily="34" charset="0"/>
                        </a:rPr>
                        <a:t>Rubric 2.6 	</a:t>
                      </a:r>
                      <a:r>
                        <a:rPr lang="en-US" sz="1700">
                          <a:effectLst/>
                          <a:latin typeface="Calibri" panose="020F0502020204030204" pitchFamily="34" charset="0"/>
                          <a:ea typeface="MS Mincho" panose="02020609040205080304" pitchFamily="49" charset="-128"/>
                          <a:cs typeface="Calibri" panose="020F0502020204030204" pitchFamily="34" charset="0"/>
                        </a:rPr>
                        <a:t>How does the candidate use results of assessments to provide feedback to students about what they did well, where there were misconceptions or gaps in knowledge, and/or what students need to do next to continue progress toward and/or beyond the ELA/Literacy and ELD goals?</a:t>
                      </a:r>
                      <a:endParaRPr lang="en-US" sz="1700">
                        <a:effectLst/>
                        <a:latin typeface="Calibri" panose="020F0502020204030204" pitchFamily="34" charset="0"/>
                        <a:ea typeface="MS Mincho" panose="02020609040205080304" pitchFamily="49" charset="-128"/>
                        <a:cs typeface="Arial" panose="020B0604020202020204" pitchFamily="34" charset="0"/>
                      </a:endParaRPr>
                    </a:p>
                  </a:txBody>
                  <a:tcPr marL="47589" marR="4758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8908540"/>
                  </a:ext>
                </a:extLst>
              </a:tr>
            </a:tbl>
          </a:graphicData>
        </a:graphic>
      </p:graphicFrame>
    </p:spTree>
    <p:extLst>
      <p:ext uri="{BB962C8B-B14F-4D97-AF65-F5344CB8AC3E}">
        <p14:creationId xmlns:p14="http://schemas.microsoft.com/office/powerpoint/2010/main" val="3775018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3E7832-7B5B-BB74-DB1C-60A92FB927D5}"/>
              </a:ext>
            </a:extLst>
          </p:cNvPr>
          <p:cNvSpPr>
            <a:spLocks noGrp="1"/>
          </p:cNvSpPr>
          <p:nvPr>
            <p:ph type="title"/>
          </p:nvPr>
        </p:nvSpPr>
        <p:spPr>
          <a:xfrm>
            <a:off x="1097280" y="286603"/>
            <a:ext cx="10058400" cy="1450757"/>
          </a:xfrm>
        </p:spPr>
        <p:txBody>
          <a:bodyPr>
            <a:normAutofit/>
          </a:bodyPr>
          <a:lstStyle/>
          <a:p>
            <a:r>
              <a:rPr lang="en-US" dirty="0"/>
              <a:t>LPA Pilot Rubric Essential Questions: Step 3: Reflect and Step 4: Apply</a:t>
            </a:r>
          </a:p>
        </p:txBody>
      </p:sp>
      <p:graphicFrame>
        <p:nvGraphicFramePr>
          <p:cNvPr id="8" name="Content Placeholder 2">
            <a:extLst>
              <a:ext uri="{FF2B5EF4-FFF2-40B4-BE49-F238E27FC236}">
                <a16:creationId xmlns:a16="http://schemas.microsoft.com/office/drawing/2014/main" id="{DBD5BEAD-8DC4-8FDA-D494-4EF6D86C6F76}"/>
              </a:ext>
            </a:extLst>
          </p:cNvPr>
          <p:cNvGraphicFramePr>
            <a:graphicFrameLocks noGrp="1"/>
          </p:cNvGraphicFramePr>
          <p:nvPr>
            <p:ph idx="1"/>
            <p:extLst>
              <p:ext uri="{D42A27DB-BD31-4B8C-83A1-F6EECF244321}">
                <p14:modId xmlns:p14="http://schemas.microsoft.com/office/powerpoint/2010/main" val="2845808570"/>
              </p:ext>
            </p:extLst>
          </p:nvPr>
        </p:nvGraphicFramePr>
        <p:xfrm>
          <a:off x="1096963" y="2360769"/>
          <a:ext cx="10058400" cy="1801849"/>
        </p:xfrm>
        <a:graphic>
          <a:graphicData uri="http://schemas.openxmlformats.org/drawingml/2006/table">
            <a:tbl>
              <a:tblPr firstRow="1" firstCol="1" bandRow="1"/>
              <a:tblGrid>
                <a:gridCol w="10058400">
                  <a:extLst>
                    <a:ext uri="{9D8B030D-6E8A-4147-A177-3AD203B41FA5}">
                      <a16:colId xmlns:a16="http://schemas.microsoft.com/office/drawing/2014/main" val="1219380165"/>
                    </a:ext>
                  </a:extLst>
                </a:gridCol>
              </a:tblGrid>
              <a:tr h="387740">
                <a:tc>
                  <a:txBody>
                    <a:bodyPr/>
                    <a:lstStyle/>
                    <a:p>
                      <a:pPr marL="0" marR="0" indent="0" algn="ctr">
                        <a:spcBef>
                          <a:spcPts val="300"/>
                        </a:spcBef>
                        <a:spcAft>
                          <a:spcPts val="300"/>
                        </a:spcAft>
                      </a:pPr>
                      <a:r>
                        <a:rPr lang="en-US" sz="2200" b="1">
                          <a:solidFill>
                            <a:srgbClr val="FFFFFF"/>
                          </a:solidFill>
                          <a:effectLst/>
                          <a:highlight>
                            <a:srgbClr val="385623"/>
                          </a:highlight>
                          <a:latin typeface="Calibri" panose="020F0502020204030204" pitchFamily="34" charset="0"/>
                          <a:ea typeface="Calibri" panose="020F0502020204030204" pitchFamily="34" charset="0"/>
                          <a:cs typeface="Calibri" panose="020F0502020204030204" pitchFamily="34" charset="0"/>
                        </a:rPr>
                        <a:t>Step 3: Reflect</a:t>
                      </a:r>
                      <a:endParaRPr lang="en-US" sz="2200">
                        <a:effectLst/>
                        <a:highlight>
                          <a:srgbClr val="385623"/>
                        </a:highlight>
                        <a:latin typeface="Calibri" panose="020F0502020204030204" pitchFamily="34" charset="0"/>
                        <a:ea typeface="Times New Roman" panose="02020603050405020304" pitchFamily="18" charset="0"/>
                        <a:cs typeface="Arial" panose="020B0604020202020204" pitchFamily="34" charset="0"/>
                      </a:endParaRPr>
                    </a:p>
                  </a:txBody>
                  <a:tcPr marL="63071" marR="630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85623"/>
                    </a:solidFill>
                  </a:tcPr>
                </a:tc>
                <a:extLst>
                  <a:ext uri="{0D108BD9-81ED-4DB2-BD59-A6C34878D82A}">
                    <a16:rowId xmlns:a16="http://schemas.microsoft.com/office/drawing/2014/main" val="4096388047"/>
                  </a:ext>
                </a:extLst>
              </a:tr>
              <a:tr h="1414109">
                <a:tc>
                  <a:txBody>
                    <a:bodyPr/>
                    <a:lstStyle/>
                    <a:p>
                      <a:pPr marL="731520" marR="0" indent="-731520">
                        <a:spcBef>
                          <a:spcPts val="300"/>
                        </a:spcBef>
                        <a:spcAft>
                          <a:spcPts val="300"/>
                        </a:spcAft>
                      </a:pPr>
                      <a:r>
                        <a:rPr lang="en-US" sz="2200" b="1" dirty="0">
                          <a:effectLst/>
                          <a:latin typeface="Calibri" panose="020F0502020204030204" pitchFamily="34" charset="0"/>
                          <a:ea typeface="MS Mincho" panose="02020609040205080304" pitchFamily="49" charset="-128"/>
                          <a:cs typeface="Calibri" panose="020F0502020204030204" pitchFamily="34" charset="0"/>
                        </a:rPr>
                        <a:t>Rubric 2.7 	</a:t>
                      </a:r>
                      <a:r>
                        <a:rPr lang="en-US" sz="2200" dirty="0">
                          <a:effectLst/>
                          <a:latin typeface="Calibri" panose="020F0502020204030204" pitchFamily="34" charset="0"/>
                          <a:ea typeface="MS Mincho" panose="02020609040205080304" pitchFamily="49" charset="-128"/>
                          <a:cs typeface="Arial" panose="020B0604020202020204" pitchFamily="34" charset="0"/>
                        </a:rPr>
                        <a:t>How does the candidate analyze the summative assessment results based on the performance criteria, identify learning patterns and/or trends, and determine what was effective and what instructional changes they would make to their approach(es) for literacy instruction?</a:t>
                      </a:r>
                    </a:p>
                  </a:txBody>
                  <a:tcPr marL="63071" marR="630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41165411"/>
                  </a:ext>
                </a:extLst>
              </a:tr>
            </a:tbl>
          </a:graphicData>
        </a:graphic>
      </p:graphicFrame>
      <p:graphicFrame>
        <p:nvGraphicFramePr>
          <p:cNvPr id="6" name="Table 5">
            <a:extLst>
              <a:ext uri="{FF2B5EF4-FFF2-40B4-BE49-F238E27FC236}">
                <a16:creationId xmlns:a16="http://schemas.microsoft.com/office/drawing/2014/main" id="{8F2BEC9C-8025-87E2-4654-02AB58B7DF3B}"/>
              </a:ext>
            </a:extLst>
          </p:cNvPr>
          <p:cNvGraphicFramePr>
            <a:graphicFrameLocks noGrp="1"/>
          </p:cNvGraphicFramePr>
          <p:nvPr>
            <p:extLst>
              <p:ext uri="{D42A27DB-BD31-4B8C-83A1-F6EECF244321}">
                <p14:modId xmlns:p14="http://schemas.microsoft.com/office/powerpoint/2010/main" val="4063730331"/>
              </p:ext>
            </p:extLst>
          </p:nvPr>
        </p:nvGraphicFramePr>
        <p:xfrm>
          <a:off x="1096963" y="4581338"/>
          <a:ext cx="10058400" cy="1459726"/>
        </p:xfrm>
        <a:graphic>
          <a:graphicData uri="http://schemas.openxmlformats.org/drawingml/2006/table">
            <a:tbl>
              <a:tblPr firstRow="1" firstCol="1" bandRow="1"/>
              <a:tblGrid>
                <a:gridCol w="10058400">
                  <a:extLst>
                    <a:ext uri="{9D8B030D-6E8A-4147-A177-3AD203B41FA5}">
                      <a16:colId xmlns:a16="http://schemas.microsoft.com/office/drawing/2014/main" val="3254849233"/>
                    </a:ext>
                  </a:extLst>
                </a:gridCol>
              </a:tblGrid>
              <a:tr h="387740">
                <a:tc>
                  <a:txBody>
                    <a:bodyPr/>
                    <a:lstStyle/>
                    <a:p>
                      <a:pPr marL="0" marR="0" indent="0" algn="ctr">
                        <a:spcBef>
                          <a:spcPts val="300"/>
                        </a:spcBef>
                        <a:spcAft>
                          <a:spcPts val="300"/>
                        </a:spcAft>
                      </a:pPr>
                      <a:r>
                        <a:rPr lang="en-US" sz="2200" b="1">
                          <a:solidFill>
                            <a:srgbClr val="FFFFFF"/>
                          </a:solidFill>
                          <a:effectLst/>
                          <a:highlight>
                            <a:srgbClr val="385623"/>
                          </a:highlight>
                          <a:latin typeface="Calibri" panose="020F0502020204030204" pitchFamily="34" charset="0"/>
                          <a:ea typeface="Calibri" panose="020F0502020204030204" pitchFamily="34" charset="0"/>
                          <a:cs typeface="Calibri" panose="020F0502020204030204" pitchFamily="34" charset="0"/>
                        </a:rPr>
                        <a:t>Step 4: Apply</a:t>
                      </a:r>
                      <a:endParaRPr lang="en-US" sz="2200">
                        <a:effectLst/>
                        <a:highlight>
                          <a:srgbClr val="385623"/>
                        </a:highlight>
                        <a:latin typeface="Calibri" panose="020F0502020204030204" pitchFamily="34" charset="0"/>
                        <a:ea typeface="Times New Roman" panose="02020603050405020304" pitchFamily="18" charset="0"/>
                        <a:cs typeface="Arial" panose="020B0604020202020204" pitchFamily="34" charset="0"/>
                      </a:endParaRPr>
                    </a:p>
                  </a:txBody>
                  <a:tcPr marL="63071" marR="630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85623"/>
                    </a:solidFill>
                  </a:tcPr>
                </a:tc>
                <a:extLst>
                  <a:ext uri="{0D108BD9-81ED-4DB2-BD59-A6C34878D82A}">
                    <a16:rowId xmlns:a16="http://schemas.microsoft.com/office/drawing/2014/main" val="2876857338"/>
                  </a:ext>
                </a:extLst>
              </a:tr>
              <a:tr h="1071986">
                <a:tc>
                  <a:txBody>
                    <a:bodyPr/>
                    <a:lstStyle/>
                    <a:p>
                      <a:pPr marL="727710" marR="0" indent="-685800">
                        <a:spcBef>
                          <a:spcPts val="300"/>
                        </a:spcBef>
                        <a:spcAft>
                          <a:spcPts val="300"/>
                        </a:spcAft>
                        <a:tabLst>
                          <a:tab pos="728980" algn="l"/>
                        </a:tabLst>
                      </a:pPr>
                      <a:r>
                        <a:rPr lang="en-US" sz="2200" b="1" dirty="0">
                          <a:effectLst/>
                          <a:latin typeface="Calibri" panose="020F0502020204030204" pitchFamily="34" charset="0"/>
                          <a:ea typeface="MS Mincho" panose="02020609040205080304" pitchFamily="49" charset="-128"/>
                          <a:cs typeface="Calibri" panose="020F0502020204030204" pitchFamily="34" charset="0"/>
                        </a:rPr>
                        <a:t>Rubric 2.8	</a:t>
                      </a:r>
                      <a:r>
                        <a:rPr lang="en-US" sz="2200" dirty="0">
                          <a:effectLst/>
                          <a:latin typeface="Calibri" panose="020F0502020204030204" pitchFamily="34" charset="0"/>
                          <a:ea typeface="MS Mincho" panose="02020609040205080304" pitchFamily="49" charset="-128"/>
                          <a:cs typeface="Arial" panose="020B0604020202020204" pitchFamily="34" charset="0"/>
                        </a:rPr>
                        <a:t>How does the candidate apply the analysis of student assessment results (formative and summative) to plan and teach a follow-up activity and provide a rationale, citing evidence from Steps 2 and/or 3?</a:t>
                      </a:r>
                    </a:p>
                  </a:txBody>
                  <a:tcPr marL="63071" marR="6307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64048045"/>
                  </a:ext>
                </a:extLst>
              </a:tr>
            </a:tbl>
          </a:graphicData>
        </a:graphic>
      </p:graphicFrame>
      <p:sp>
        <p:nvSpPr>
          <p:cNvPr id="2" name="Slide Number Placeholder 1">
            <a:extLst>
              <a:ext uri="{FF2B5EF4-FFF2-40B4-BE49-F238E27FC236}">
                <a16:creationId xmlns:a16="http://schemas.microsoft.com/office/drawing/2014/main" id="{7EDB5A9A-BD61-5640-B42C-62B42DF840BB}"/>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7</a:t>
            </a:fld>
            <a:endParaRPr lang="en-US"/>
          </a:p>
        </p:txBody>
      </p:sp>
    </p:spTree>
    <p:extLst>
      <p:ext uri="{BB962C8B-B14F-4D97-AF65-F5344CB8AC3E}">
        <p14:creationId xmlns:p14="http://schemas.microsoft.com/office/powerpoint/2010/main" val="2967314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3" name="Straight Connector 12">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6FF63E-6690-1E18-56FE-DAA01A9F388A}"/>
              </a:ext>
            </a:extLst>
          </p:cNvPr>
          <p:cNvSpPr>
            <a:spLocks noGrp="1"/>
          </p:cNvSpPr>
          <p:nvPr>
            <p:ph type="title"/>
          </p:nvPr>
        </p:nvSpPr>
        <p:spPr>
          <a:xfrm>
            <a:off x="5220928" y="965200"/>
            <a:ext cx="5999002" cy="4927600"/>
          </a:xfrm>
        </p:spPr>
        <p:txBody>
          <a:bodyPr vert="horz" lIns="91440" tIns="45720" rIns="91440" bIns="45720" rtlCol="0" anchor="ctr">
            <a:normAutofit/>
          </a:bodyPr>
          <a:lstStyle/>
          <a:p>
            <a:r>
              <a:rPr lang="en-US" sz="6200">
                <a:solidFill>
                  <a:schemeClr val="tx2"/>
                </a:solidFill>
              </a:rPr>
              <a:t>Part II: Candidate Participation: Credential Area, Pathway, Sector, and Ethnicity</a:t>
            </a:r>
          </a:p>
        </p:txBody>
      </p:sp>
      <p:sp>
        <p:nvSpPr>
          <p:cNvPr id="17" name="Rectangle 16">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3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A0F3E82F-C92A-EAD6-003C-EED5AB0E68BB}"/>
              </a:ext>
            </a:extLst>
          </p:cNvPr>
          <p:cNvSpPr>
            <a:spLocks noGrp="1"/>
          </p:cNvSpPr>
          <p:nvPr>
            <p:ph type="sldNum" sz="quarter" idx="12"/>
          </p:nvPr>
        </p:nvSpPr>
        <p:spPr>
          <a:xfrm>
            <a:off x="10383078" y="6459785"/>
            <a:ext cx="829405" cy="365125"/>
          </a:xfrm>
        </p:spPr>
        <p:txBody>
          <a:bodyPr vert="horz" lIns="91440" tIns="45720" rIns="91440" bIns="45720" rtlCol="0" anchor="ctr">
            <a:normAutofit/>
          </a:bodyPr>
          <a:lstStyle/>
          <a:p>
            <a:pPr>
              <a:spcAft>
                <a:spcPts val="600"/>
              </a:spcAft>
            </a:pPr>
            <a:fld id="{D57F1E4F-1CFF-5643-939E-217C01CDF565}" type="slidenum">
              <a:rPr lang="en-US">
                <a:solidFill>
                  <a:schemeClr val="tx2"/>
                </a:solidFill>
              </a:rPr>
              <a:pPr>
                <a:spcAft>
                  <a:spcPts val="600"/>
                </a:spcAft>
              </a:pPr>
              <a:t>8</a:t>
            </a:fld>
            <a:endParaRPr lang="en-US">
              <a:solidFill>
                <a:schemeClr val="tx2"/>
              </a:solidFill>
            </a:endParaRPr>
          </a:p>
        </p:txBody>
      </p:sp>
    </p:spTree>
    <p:extLst>
      <p:ext uri="{BB962C8B-B14F-4D97-AF65-F5344CB8AC3E}">
        <p14:creationId xmlns:p14="http://schemas.microsoft.com/office/powerpoint/2010/main" val="152868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637F1-BE9A-142B-714B-D5293724D85D}"/>
              </a:ext>
            </a:extLst>
          </p:cNvPr>
          <p:cNvSpPr>
            <a:spLocks noGrp="1"/>
          </p:cNvSpPr>
          <p:nvPr>
            <p:ph type="title"/>
          </p:nvPr>
        </p:nvSpPr>
        <p:spPr/>
        <p:txBody>
          <a:bodyPr/>
          <a:lstStyle/>
          <a:p>
            <a:r>
              <a:rPr lang="en-US"/>
              <a:t>Number of Candidates by Credential Area</a:t>
            </a:r>
          </a:p>
        </p:txBody>
      </p:sp>
      <p:graphicFrame>
        <p:nvGraphicFramePr>
          <p:cNvPr id="6" name="Content Placeholder 5">
            <a:extLst>
              <a:ext uri="{FF2B5EF4-FFF2-40B4-BE49-F238E27FC236}">
                <a16:creationId xmlns:a16="http://schemas.microsoft.com/office/drawing/2014/main" id="{FFDBF63E-5A23-B313-676D-56AB302EE8DB}"/>
              </a:ext>
            </a:extLst>
          </p:cNvPr>
          <p:cNvGraphicFramePr>
            <a:graphicFrameLocks noGrp="1"/>
          </p:cNvGraphicFramePr>
          <p:nvPr>
            <p:ph idx="1"/>
            <p:extLst>
              <p:ext uri="{D42A27DB-BD31-4B8C-83A1-F6EECF244321}">
                <p14:modId xmlns:p14="http://schemas.microsoft.com/office/powerpoint/2010/main" val="2944792175"/>
              </p:ext>
            </p:extLst>
          </p:nvPr>
        </p:nvGraphicFramePr>
        <p:xfrm>
          <a:off x="1066800" y="1929644"/>
          <a:ext cx="10058400" cy="3291840"/>
        </p:xfrm>
        <a:graphic>
          <a:graphicData uri="http://schemas.openxmlformats.org/drawingml/2006/table">
            <a:tbl>
              <a:tblPr firstRow="1" bandRow="1"/>
              <a:tblGrid>
                <a:gridCol w="6011075">
                  <a:extLst>
                    <a:ext uri="{9D8B030D-6E8A-4147-A177-3AD203B41FA5}">
                      <a16:colId xmlns:a16="http://schemas.microsoft.com/office/drawing/2014/main" val="2248749202"/>
                    </a:ext>
                  </a:extLst>
                </a:gridCol>
                <a:gridCol w="4047325">
                  <a:extLst>
                    <a:ext uri="{9D8B030D-6E8A-4147-A177-3AD203B41FA5}">
                      <a16:colId xmlns:a16="http://schemas.microsoft.com/office/drawing/2014/main" val="73630181"/>
                    </a:ext>
                  </a:extLst>
                </a:gridCol>
              </a:tblGrid>
              <a:tr h="34925">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Credential Area</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N Candidates</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1761018076"/>
                  </a:ext>
                </a:extLst>
              </a:tr>
              <a:tr h="34925">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MS- TK-3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58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22482439"/>
                  </a:ext>
                </a:extLst>
              </a:tr>
              <a:tr h="14224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MS- 4-8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72179841"/>
                  </a:ext>
                </a:extLst>
              </a:tr>
              <a:tr h="34925">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MMSN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66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83675856"/>
                  </a:ext>
                </a:extLst>
              </a:tr>
              <a:tr h="34925">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ESN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43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54073293"/>
                  </a:ext>
                </a:extLst>
              </a:tr>
              <a:tr h="34925">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ECSE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12361086"/>
                  </a:ext>
                </a:extLst>
              </a:tr>
              <a:tr h="34925">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DHH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41583810"/>
                  </a:ext>
                </a:extLst>
              </a:tr>
              <a:tr h="34925">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VI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4339834"/>
                  </a:ext>
                </a:extLst>
              </a:tr>
              <a:tr h="34925">
                <a:tc>
                  <a:txBody>
                    <a:bodyPr/>
                    <a:lstStyle/>
                    <a:p>
                      <a:pPr marL="0" marR="0">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Total</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219</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009589"/>
                  </a:ext>
                </a:extLst>
              </a:tr>
            </a:tbl>
          </a:graphicData>
        </a:graphic>
      </p:graphicFrame>
      <p:sp>
        <p:nvSpPr>
          <p:cNvPr id="4" name="Slide Number Placeholder 3">
            <a:extLst>
              <a:ext uri="{FF2B5EF4-FFF2-40B4-BE49-F238E27FC236}">
                <a16:creationId xmlns:a16="http://schemas.microsoft.com/office/drawing/2014/main" id="{B5C65E73-9866-7FC7-3A29-07C7A41087A5}"/>
              </a:ext>
            </a:extLst>
          </p:cNvPr>
          <p:cNvSpPr>
            <a:spLocks noGrp="1"/>
          </p:cNvSpPr>
          <p:nvPr>
            <p:ph type="sldNum" sz="quarter" idx="12"/>
          </p:nvPr>
        </p:nvSpPr>
        <p:spPr/>
        <p:txBody>
          <a:bodyPr/>
          <a:lstStyle/>
          <a:p>
            <a:fld id="{D57F1E4F-1CFF-5643-939E-217C01CDF565}" type="slidenum">
              <a:rPr lang="en-US" smtClean="0"/>
              <a:pPr/>
              <a:t>9</a:t>
            </a:fld>
            <a:endParaRPr lang="en-US"/>
          </a:p>
        </p:txBody>
      </p:sp>
    </p:spTree>
    <p:extLst>
      <p:ext uri="{BB962C8B-B14F-4D97-AF65-F5344CB8AC3E}">
        <p14:creationId xmlns:p14="http://schemas.microsoft.com/office/powerpoint/2010/main" val="320625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11551-63AA-016C-52B7-D050E801ECC5}"/>
              </a:ext>
            </a:extLst>
          </p:cNvPr>
          <p:cNvSpPr>
            <a:spLocks noGrp="1"/>
          </p:cNvSpPr>
          <p:nvPr>
            <p:ph type="title"/>
          </p:nvPr>
        </p:nvSpPr>
        <p:spPr/>
        <p:txBody>
          <a:bodyPr/>
          <a:lstStyle/>
          <a:p>
            <a:r>
              <a:rPr lang="en-US"/>
              <a:t>Number of Candidates by Pathway</a:t>
            </a:r>
          </a:p>
        </p:txBody>
      </p:sp>
      <p:graphicFrame>
        <p:nvGraphicFramePr>
          <p:cNvPr id="5" name="Content Placeholder 4">
            <a:extLst>
              <a:ext uri="{FF2B5EF4-FFF2-40B4-BE49-F238E27FC236}">
                <a16:creationId xmlns:a16="http://schemas.microsoft.com/office/drawing/2014/main" id="{811B20A5-9221-B4C1-736E-770BA036D047}"/>
              </a:ext>
            </a:extLst>
          </p:cNvPr>
          <p:cNvGraphicFramePr>
            <a:graphicFrameLocks noGrp="1"/>
          </p:cNvGraphicFramePr>
          <p:nvPr>
            <p:ph idx="1"/>
            <p:extLst>
              <p:ext uri="{D42A27DB-BD31-4B8C-83A1-F6EECF244321}">
                <p14:modId xmlns:p14="http://schemas.microsoft.com/office/powerpoint/2010/main" val="1598616409"/>
              </p:ext>
            </p:extLst>
          </p:nvPr>
        </p:nvGraphicFramePr>
        <p:xfrm>
          <a:off x="1066800" y="1965960"/>
          <a:ext cx="10058400" cy="2926080"/>
        </p:xfrm>
        <a:graphic>
          <a:graphicData uri="http://schemas.openxmlformats.org/drawingml/2006/table">
            <a:tbl>
              <a:tblPr firstRow="1" bandRow="1"/>
              <a:tblGrid>
                <a:gridCol w="8274040">
                  <a:extLst>
                    <a:ext uri="{9D8B030D-6E8A-4147-A177-3AD203B41FA5}">
                      <a16:colId xmlns:a16="http://schemas.microsoft.com/office/drawing/2014/main" val="1096616948"/>
                    </a:ext>
                  </a:extLst>
                </a:gridCol>
                <a:gridCol w="1784360">
                  <a:extLst>
                    <a:ext uri="{9D8B030D-6E8A-4147-A177-3AD203B41FA5}">
                      <a16:colId xmlns:a16="http://schemas.microsoft.com/office/drawing/2014/main" val="4069302326"/>
                    </a:ext>
                  </a:extLst>
                </a:gridCol>
              </a:tblGrid>
              <a:tr h="182880">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Pathway Type</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N</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1504907836"/>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University Student Teaching Program (Traditional 5</a:t>
                      </a:r>
                      <a:r>
                        <a:rPr lang="en-US" sz="2400" baseline="30000">
                          <a:effectLst/>
                          <a:latin typeface="Calibri" panose="020F0502020204030204" pitchFamily="34" charset="0"/>
                          <a:ea typeface="Calibri" panose="020F0502020204030204" pitchFamily="34" charset="0"/>
                          <a:cs typeface="Arial" panose="020B0604020202020204" pitchFamily="34" charset="0"/>
                        </a:rPr>
                        <a:t>th</a:t>
                      </a:r>
                      <a:r>
                        <a:rPr lang="en-US" sz="2400">
                          <a:effectLst/>
                          <a:latin typeface="Calibri" panose="020F0502020204030204" pitchFamily="34" charset="0"/>
                          <a:ea typeface="Calibri" panose="020F0502020204030204" pitchFamily="34" charset="0"/>
                          <a:cs typeface="Arial" panose="020B0604020202020204" pitchFamily="34" charset="0"/>
                        </a:rPr>
                        <a:t> Year)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82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7666044"/>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District Intern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59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73458554"/>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University Intern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33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60081242"/>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Residency Program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2727342"/>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Integrated Undergraduate Teacher Credentialing Program (ITEP)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10841071"/>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University Private School Program (Traditional 5</a:t>
                      </a:r>
                      <a:r>
                        <a:rPr lang="en-US" sz="2400" baseline="30000">
                          <a:effectLst/>
                          <a:latin typeface="Calibri" panose="020F0502020204030204" pitchFamily="34" charset="0"/>
                          <a:ea typeface="Calibri" panose="020F0502020204030204" pitchFamily="34" charset="0"/>
                          <a:cs typeface="Arial" panose="020B0604020202020204" pitchFamily="34" charset="0"/>
                        </a:rPr>
                        <a:t>th</a:t>
                      </a:r>
                      <a:r>
                        <a:rPr lang="en-US" sz="2400">
                          <a:effectLst/>
                          <a:latin typeface="Calibri" panose="020F0502020204030204" pitchFamily="34" charset="0"/>
                          <a:ea typeface="Calibri" panose="020F0502020204030204" pitchFamily="34" charset="0"/>
                          <a:cs typeface="Arial" panose="020B0604020202020204" pitchFamily="34" charset="0"/>
                        </a:rPr>
                        <a:t> Year)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6929738"/>
                  </a:ext>
                </a:extLst>
              </a:tr>
              <a:tr h="182880">
                <a:tc>
                  <a:txBody>
                    <a:bodyPr/>
                    <a:lstStyle/>
                    <a:p>
                      <a:pPr marL="0" marR="0">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Total</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219</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5211309"/>
                  </a:ext>
                </a:extLst>
              </a:tr>
            </a:tbl>
          </a:graphicData>
        </a:graphic>
      </p:graphicFrame>
      <p:sp>
        <p:nvSpPr>
          <p:cNvPr id="4" name="Slide Number Placeholder 3">
            <a:extLst>
              <a:ext uri="{FF2B5EF4-FFF2-40B4-BE49-F238E27FC236}">
                <a16:creationId xmlns:a16="http://schemas.microsoft.com/office/drawing/2014/main" id="{CB41BD3A-C137-C506-E7AB-C49E12F968D7}"/>
              </a:ext>
            </a:extLst>
          </p:cNvPr>
          <p:cNvSpPr>
            <a:spLocks noGrp="1"/>
          </p:cNvSpPr>
          <p:nvPr>
            <p:ph type="sldNum" sz="quarter" idx="12"/>
          </p:nvPr>
        </p:nvSpPr>
        <p:spPr/>
        <p:txBody>
          <a:bodyPr/>
          <a:lstStyle/>
          <a:p>
            <a:fld id="{D57F1E4F-1CFF-5643-939E-217C01CDF565}" type="slidenum">
              <a:rPr lang="en-US" smtClean="0"/>
              <a:pPr/>
              <a:t>10</a:t>
            </a:fld>
            <a:endParaRPr lang="en-US"/>
          </a:p>
        </p:txBody>
      </p:sp>
    </p:spTree>
    <p:extLst>
      <p:ext uri="{BB962C8B-B14F-4D97-AF65-F5344CB8AC3E}">
        <p14:creationId xmlns:p14="http://schemas.microsoft.com/office/powerpoint/2010/main" val="3003132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1025C-4793-DFC7-99A2-8BDA25F79FC6}"/>
              </a:ext>
            </a:extLst>
          </p:cNvPr>
          <p:cNvSpPr>
            <a:spLocks noGrp="1"/>
          </p:cNvSpPr>
          <p:nvPr>
            <p:ph type="title"/>
          </p:nvPr>
        </p:nvSpPr>
        <p:spPr>
          <a:xfrm>
            <a:off x="1097280" y="286603"/>
            <a:ext cx="10058400" cy="1450757"/>
          </a:xfrm>
        </p:spPr>
        <p:txBody>
          <a:bodyPr>
            <a:normAutofit/>
          </a:bodyPr>
          <a:lstStyle/>
          <a:p>
            <a:r>
              <a:rPr lang="en-US"/>
              <a:t>Pathway by Credential Area</a:t>
            </a:r>
          </a:p>
        </p:txBody>
      </p:sp>
      <p:sp>
        <p:nvSpPr>
          <p:cNvPr id="4" name="Slide Number Placeholder 3">
            <a:extLst>
              <a:ext uri="{FF2B5EF4-FFF2-40B4-BE49-F238E27FC236}">
                <a16:creationId xmlns:a16="http://schemas.microsoft.com/office/drawing/2014/main" id="{0D5433D3-3250-88E7-0440-7F67460B90DF}"/>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a:pPr>
                <a:spcAft>
                  <a:spcPts val="600"/>
                </a:spcAft>
              </a:pPr>
              <a:t>11</a:t>
            </a:fld>
            <a:endParaRPr lang="en-US"/>
          </a:p>
        </p:txBody>
      </p:sp>
      <p:graphicFrame>
        <p:nvGraphicFramePr>
          <p:cNvPr id="5" name="Content Placeholder 4" descr="Number of pathway candidates by credential area&#10;MS&#10;District Intern 1&#10;ITEP 1&#10;Residency 3&#10;University Intern 3&#10;University Private School Program 2&#10;University Student Teaching Program 20&#10;&#10;MS in PK-3&#10;District Intern 7&#10;ITEP 12&#10;Residency 1&#10;University Intern 4&#10;University Private School Program 1&#10;University Student Teaching Program 30 &#10;&#10;MMSN&#10;District Intern 19&#10;ITEP 1&#10;Residency 12&#10;University Intern 16&#10;University Student Teaching Program 18&#10;&#10;ESN&#10;District Intern 8&#10;ITEP 1&#10;Residency 3&#10;University Intern 10  &#10;University Private School Program 8 &#10;University Student Teaching Program 12&#10;&#10;ECSE&#10;District Intern 22&#10;&#10;VI&#10;University Student Teaching Program 2&#10;&#10;DHH&#10;District Intern 2&#10;">
            <a:extLst>
              <a:ext uri="{FF2B5EF4-FFF2-40B4-BE49-F238E27FC236}">
                <a16:creationId xmlns:a16="http://schemas.microsoft.com/office/drawing/2014/main" id="{57284685-78A5-19F3-E430-420E8FEC47B2}"/>
              </a:ext>
            </a:extLst>
          </p:cNvPr>
          <p:cNvGraphicFramePr>
            <a:graphicFrameLocks noGrp="1"/>
          </p:cNvGraphicFramePr>
          <p:nvPr>
            <p:ph idx="1"/>
            <p:extLst>
              <p:ext uri="{D42A27DB-BD31-4B8C-83A1-F6EECF244321}">
                <p14:modId xmlns:p14="http://schemas.microsoft.com/office/powerpoint/2010/main" val="1239346299"/>
              </p:ext>
            </p:extLst>
          </p:nvPr>
        </p:nvGraphicFramePr>
        <p:xfrm>
          <a:off x="1096963" y="2098515"/>
          <a:ext cx="10058400" cy="37860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71674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6F90A-1919-4CAB-D270-1016573084E2}"/>
              </a:ext>
            </a:extLst>
          </p:cNvPr>
          <p:cNvSpPr>
            <a:spLocks noGrp="1"/>
          </p:cNvSpPr>
          <p:nvPr>
            <p:ph type="title"/>
          </p:nvPr>
        </p:nvSpPr>
        <p:spPr/>
        <p:txBody>
          <a:bodyPr/>
          <a:lstStyle/>
          <a:p>
            <a:r>
              <a:rPr lang="en-US"/>
              <a:t>Number of Candidates by Sector</a:t>
            </a:r>
          </a:p>
        </p:txBody>
      </p:sp>
      <p:graphicFrame>
        <p:nvGraphicFramePr>
          <p:cNvPr id="5" name="Content Placeholder 4">
            <a:extLst>
              <a:ext uri="{FF2B5EF4-FFF2-40B4-BE49-F238E27FC236}">
                <a16:creationId xmlns:a16="http://schemas.microsoft.com/office/drawing/2014/main" id="{9205FA36-E19C-8858-849F-F33B78556300}"/>
              </a:ext>
            </a:extLst>
          </p:cNvPr>
          <p:cNvGraphicFramePr>
            <a:graphicFrameLocks noGrp="1"/>
          </p:cNvGraphicFramePr>
          <p:nvPr>
            <p:ph idx="1"/>
            <p:extLst>
              <p:ext uri="{D42A27DB-BD31-4B8C-83A1-F6EECF244321}">
                <p14:modId xmlns:p14="http://schemas.microsoft.com/office/powerpoint/2010/main" val="4271161336"/>
              </p:ext>
            </p:extLst>
          </p:nvPr>
        </p:nvGraphicFramePr>
        <p:xfrm>
          <a:off x="1066800" y="2080478"/>
          <a:ext cx="10058400" cy="2560320"/>
        </p:xfrm>
        <a:graphic>
          <a:graphicData uri="http://schemas.openxmlformats.org/drawingml/2006/table">
            <a:tbl>
              <a:tblPr firstRow="1" bandRow="1"/>
              <a:tblGrid>
                <a:gridCol w="8249900">
                  <a:extLst>
                    <a:ext uri="{9D8B030D-6E8A-4147-A177-3AD203B41FA5}">
                      <a16:colId xmlns:a16="http://schemas.microsoft.com/office/drawing/2014/main" val="1296119773"/>
                    </a:ext>
                  </a:extLst>
                </a:gridCol>
                <a:gridCol w="1808500">
                  <a:extLst>
                    <a:ext uri="{9D8B030D-6E8A-4147-A177-3AD203B41FA5}">
                      <a16:colId xmlns:a16="http://schemas.microsoft.com/office/drawing/2014/main" val="1595170715"/>
                    </a:ext>
                  </a:extLst>
                </a:gridCol>
              </a:tblGrid>
              <a:tr h="182880">
                <a:tc>
                  <a:txBody>
                    <a:bodyPr/>
                    <a:lstStyle/>
                    <a:p>
                      <a:pPr marL="0" marR="0" algn="ctr">
                        <a:spcBef>
                          <a:spcPts val="0"/>
                        </a:spcBef>
                        <a:spcAft>
                          <a:spcPts val="0"/>
                        </a:spcAft>
                      </a:pPr>
                      <a:r>
                        <a:rPr lang="en-US" sz="2800" b="1">
                          <a:solidFill>
                            <a:srgbClr val="000000"/>
                          </a:solidFill>
                          <a:effectLst/>
                          <a:latin typeface="Calibri" panose="020F0502020204030204" pitchFamily="34" charset="0"/>
                          <a:ea typeface="Calibri" panose="020F0502020204030204" pitchFamily="34" charset="0"/>
                          <a:cs typeface="Arial" panose="020B0604020202020204" pitchFamily="34" charset="0"/>
                        </a:rPr>
                        <a:t>Sector Type</a:t>
                      </a:r>
                      <a:endParaRPr lang="en-US" sz="2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800" b="1">
                          <a:solidFill>
                            <a:srgbClr val="000000"/>
                          </a:solidFill>
                          <a:effectLst/>
                          <a:latin typeface="Calibri" panose="020F0502020204030204" pitchFamily="34" charset="0"/>
                          <a:ea typeface="Calibri" panose="020F0502020204030204" pitchFamily="34" charset="0"/>
                          <a:cs typeface="Arial" panose="020B0604020202020204" pitchFamily="34" charset="0"/>
                        </a:rPr>
                        <a:t>N</a:t>
                      </a:r>
                      <a:endParaRPr lang="en-US" sz="2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1516994691"/>
                  </a:ext>
                </a:extLst>
              </a:tr>
              <a:tr h="182880">
                <a:tc>
                  <a:txBody>
                    <a:bodyPr/>
                    <a:lstStyle/>
                    <a:p>
                      <a:pPr marL="0" marR="0">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CSU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116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6953412"/>
                  </a:ext>
                </a:extLst>
              </a:tr>
              <a:tr h="182880">
                <a:tc>
                  <a:txBody>
                    <a:bodyPr/>
                    <a:lstStyle/>
                    <a:p>
                      <a:pPr marL="0" marR="0">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Private/Independent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71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7395153"/>
                  </a:ext>
                </a:extLst>
              </a:tr>
              <a:tr h="182880">
                <a:tc>
                  <a:txBody>
                    <a:bodyPr/>
                    <a:lstStyle/>
                    <a:p>
                      <a:pPr marL="0" marR="0">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LEA/County Office of Education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37271819"/>
                  </a:ext>
                </a:extLst>
              </a:tr>
              <a:tr h="182880">
                <a:tc>
                  <a:txBody>
                    <a:bodyPr/>
                    <a:lstStyle/>
                    <a:p>
                      <a:pPr marL="0" marR="0">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UC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42646678"/>
                  </a:ext>
                </a:extLst>
              </a:tr>
              <a:tr h="182880">
                <a:tc>
                  <a:txBody>
                    <a:bodyPr/>
                    <a:lstStyle/>
                    <a:p>
                      <a:pPr marL="0" marR="0">
                        <a:spcBef>
                          <a:spcPts val="0"/>
                        </a:spcBef>
                        <a:spcAft>
                          <a:spcPts val="0"/>
                        </a:spcAft>
                      </a:pPr>
                      <a:r>
                        <a:rPr lang="en-US" sz="2800" b="1">
                          <a:effectLst/>
                          <a:latin typeface="Calibri" panose="020F0502020204030204" pitchFamily="34" charset="0"/>
                          <a:ea typeface="Calibri" panose="020F0502020204030204" pitchFamily="34" charset="0"/>
                          <a:cs typeface="Arial" panose="020B0604020202020204" pitchFamily="34" charset="0"/>
                        </a:rPr>
                        <a:t>Total</a:t>
                      </a:r>
                      <a:endParaRPr lang="en-US" sz="2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800" b="1">
                          <a:effectLst/>
                          <a:latin typeface="Calibri" panose="020F0502020204030204" pitchFamily="34" charset="0"/>
                          <a:ea typeface="Calibri" panose="020F0502020204030204" pitchFamily="34" charset="0"/>
                          <a:cs typeface="Arial" panose="020B0604020202020204" pitchFamily="34" charset="0"/>
                        </a:rPr>
                        <a:t>219</a:t>
                      </a:r>
                      <a:endParaRPr lang="en-US" sz="2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22935968"/>
                  </a:ext>
                </a:extLst>
              </a:tr>
            </a:tbl>
          </a:graphicData>
        </a:graphic>
      </p:graphicFrame>
      <p:sp>
        <p:nvSpPr>
          <p:cNvPr id="4" name="Slide Number Placeholder 3">
            <a:extLst>
              <a:ext uri="{FF2B5EF4-FFF2-40B4-BE49-F238E27FC236}">
                <a16:creationId xmlns:a16="http://schemas.microsoft.com/office/drawing/2014/main" id="{7DBF0A5C-123A-B81F-5838-3E062D62C91B}"/>
              </a:ext>
            </a:extLst>
          </p:cNvPr>
          <p:cNvSpPr>
            <a:spLocks noGrp="1"/>
          </p:cNvSpPr>
          <p:nvPr>
            <p:ph type="sldNum" sz="quarter" idx="12"/>
          </p:nvPr>
        </p:nvSpPr>
        <p:spPr/>
        <p:txBody>
          <a:bodyPr/>
          <a:lstStyle/>
          <a:p>
            <a:fld id="{D57F1E4F-1CFF-5643-939E-217C01CDF565}" type="slidenum">
              <a:rPr lang="en-US" smtClean="0"/>
              <a:pPr/>
              <a:t>12</a:t>
            </a:fld>
            <a:endParaRPr lang="en-US"/>
          </a:p>
        </p:txBody>
      </p:sp>
    </p:spTree>
    <p:extLst>
      <p:ext uri="{BB962C8B-B14F-4D97-AF65-F5344CB8AC3E}">
        <p14:creationId xmlns:p14="http://schemas.microsoft.com/office/powerpoint/2010/main" val="279930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194C8-C236-C9B7-B997-89F52581AA1F}"/>
              </a:ext>
            </a:extLst>
          </p:cNvPr>
          <p:cNvSpPr>
            <a:spLocks noGrp="1"/>
          </p:cNvSpPr>
          <p:nvPr>
            <p:ph type="title"/>
          </p:nvPr>
        </p:nvSpPr>
        <p:spPr>
          <a:xfrm>
            <a:off x="1097280" y="286603"/>
            <a:ext cx="10058400" cy="1450757"/>
          </a:xfrm>
        </p:spPr>
        <p:txBody>
          <a:bodyPr>
            <a:normAutofit/>
          </a:bodyPr>
          <a:lstStyle/>
          <a:p>
            <a:r>
              <a:rPr lang="en-US"/>
              <a:t>Number of Candidates by Ethnicity	</a:t>
            </a:r>
          </a:p>
        </p:txBody>
      </p:sp>
      <p:graphicFrame>
        <p:nvGraphicFramePr>
          <p:cNvPr id="6" name="Content Placeholder 5">
            <a:extLst>
              <a:ext uri="{FF2B5EF4-FFF2-40B4-BE49-F238E27FC236}">
                <a16:creationId xmlns:a16="http://schemas.microsoft.com/office/drawing/2014/main" id="{6FD7C90D-46CF-1FBD-4FF9-F6E50C18DA2C}"/>
              </a:ext>
            </a:extLst>
          </p:cNvPr>
          <p:cNvGraphicFramePr>
            <a:graphicFrameLocks noGrp="1"/>
          </p:cNvGraphicFramePr>
          <p:nvPr>
            <p:ph idx="1"/>
            <p:extLst>
              <p:ext uri="{D42A27DB-BD31-4B8C-83A1-F6EECF244321}">
                <p14:modId xmlns:p14="http://schemas.microsoft.com/office/powerpoint/2010/main" val="198557697"/>
              </p:ext>
            </p:extLst>
          </p:nvPr>
        </p:nvGraphicFramePr>
        <p:xfrm>
          <a:off x="1749947" y="1819309"/>
          <a:ext cx="8692105" cy="4389120"/>
        </p:xfrm>
        <a:graphic>
          <a:graphicData uri="http://schemas.openxmlformats.org/drawingml/2006/table">
            <a:tbl>
              <a:tblPr firstRow="1" bandRow="1"/>
              <a:tblGrid>
                <a:gridCol w="6937973">
                  <a:extLst>
                    <a:ext uri="{9D8B030D-6E8A-4147-A177-3AD203B41FA5}">
                      <a16:colId xmlns:a16="http://schemas.microsoft.com/office/drawing/2014/main" val="2850759472"/>
                    </a:ext>
                  </a:extLst>
                </a:gridCol>
                <a:gridCol w="1754132">
                  <a:extLst>
                    <a:ext uri="{9D8B030D-6E8A-4147-A177-3AD203B41FA5}">
                      <a16:colId xmlns:a16="http://schemas.microsoft.com/office/drawing/2014/main" val="442094735"/>
                    </a:ext>
                  </a:extLst>
                </a:gridCol>
              </a:tblGrid>
              <a:tr h="236630">
                <a:tc>
                  <a:txBody>
                    <a:bodyPr/>
                    <a:lstStyle/>
                    <a:p>
                      <a:pPr marL="0" marR="0" algn="ctr">
                        <a:spcBef>
                          <a:spcPts val="0"/>
                        </a:spcBef>
                        <a:spcAft>
                          <a:spcPts val="0"/>
                        </a:spcAft>
                      </a:pPr>
                      <a:r>
                        <a:rPr lang="en-US" sz="1800" b="1">
                          <a:solidFill>
                            <a:srgbClr val="000000"/>
                          </a:solidFill>
                          <a:effectLst/>
                          <a:latin typeface="Calibri" panose="020F0502020204030204" pitchFamily="34" charset="0"/>
                          <a:ea typeface="Calibri" panose="020F0502020204030204" pitchFamily="34" charset="0"/>
                          <a:cs typeface="Arial" panose="020B0604020202020204" pitchFamily="34" charset="0"/>
                        </a:rPr>
                        <a:t>Ethnicity</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1800" b="1">
                          <a:solidFill>
                            <a:srgbClr val="000000"/>
                          </a:solidFill>
                          <a:effectLst/>
                          <a:latin typeface="Calibri" panose="020F0502020204030204" pitchFamily="34" charset="0"/>
                          <a:ea typeface="Calibri" panose="020F0502020204030204" pitchFamily="34" charset="0"/>
                          <a:cs typeface="Arial" panose="020B0604020202020204" pitchFamily="34" charset="0"/>
                        </a:rPr>
                        <a:t>N Submitted</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3272268926"/>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White (non-Hispanic)</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85</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8570221"/>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Mexican American/Chicano</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67</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23713615"/>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Latino/Latin American/Puerto Rican/Other Hispanic</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31</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89994491"/>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African American/Black</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15</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61000588"/>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Filipino American/Filipino</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4</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71195868"/>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Other</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4</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2587564"/>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Chinese American/Chinese</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50359648"/>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Native American/American Indian/Alaskan Native</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64944006"/>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Choose not to response</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2</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37472043"/>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Asian Indian American/Asian Indian</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25011081"/>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Japanese American/Japanese</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40682335"/>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Laotian American/Laotian</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8339111"/>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Other Southeast Asian American/Southeast Asian (e.g., Hmong, Khmer)</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77680"/>
                  </a:ext>
                </a:extLst>
              </a:tr>
              <a:tr h="23663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Vietnamese American/Vietnamese</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98581039"/>
                  </a:ext>
                </a:extLst>
              </a:tr>
              <a:tr h="236630">
                <a:tc>
                  <a:txBody>
                    <a:bodyPr/>
                    <a:lstStyle/>
                    <a:p>
                      <a:pPr marL="0" marR="0">
                        <a:spcBef>
                          <a:spcPts val="0"/>
                        </a:spcBef>
                        <a:spcAft>
                          <a:spcPts val="0"/>
                        </a:spcAft>
                      </a:pPr>
                      <a:r>
                        <a:rPr lang="en-US" sz="1800" b="1">
                          <a:effectLst/>
                          <a:latin typeface="Calibri" panose="020F0502020204030204" pitchFamily="34" charset="0"/>
                          <a:ea typeface="Calibri" panose="020F0502020204030204" pitchFamily="34" charset="0"/>
                          <a:cs typeface="Arial" panose="020B0604020202020204" pitchFamily="34" charset="0"/>
                        </a:rPr>
                        <a:t>Total</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b="1">
                          <a:effectLst/>
                          <a:latin typeface="Calibri" panose="020F0502020204030204" pitchFamily="34" charset="0"/>
                          <a:ea typeface="Calibri" panose="020F0502020204030204" pitchFamily="34" charset="0"/>
                          <a:cs typeface="Arial" panose="020B0604020202020204" pitchFamily="34" charset="0"/>
                        </a:rPr>
                        <a:t>219</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41481" marR="4148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15765577"/>
                  </a:ext>
                </a:extLst>
              </a:tr>
            </a:tbl>
          </a:graphicData>
        </a:graphic>
      </p:graphicFrame>
      <p:sp>
        <p:nvSpPr>
          <p:cNvPr id="4" name="Slide Number Placeholder 3">
            <a:extLst>
              <a:ext uri="{FF2B5EF4-FFF2-40B4-BE49-F238E27FC236}">
                <a16:creationId xmlns:a16="http://schemas.microsoft.com/office/drawing/2014/main" id="{2630BDD6-A76A-3FCC-D320-43243865580C}"/>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a:pPr>
                <a:spcAft>
                  <a:spcPts val="600"/>
                </a:spcAft>
              </a:pPr>
              <a:t>13</a:t>
            </a:fld>
            <a:endParaRPr lang="en-US"/>
          </a:p>
        </p:txBody>
      </p:sp>
    </p:spTree>
    <p:extLst>
      <p:ext uri="{BB962C8B-B14F-4D97-AF65-F5344CB8AC3E}">
        <p14:creationId xmlns:p14="http://schemas.microsoft.com/office/powerpoint/2010/main" val="420736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F63E-6690-1E18-56FE-DAA01A9F388A}"/>
              </a:ext>
            </a:extLst>
          </p:cNvPr>
          <p:cNvSpPr>
            <a:spLocks noGrp="1"/>
          </p:cNvSpPr>
          <p:nvPr>
            <p:ph type="title"/>
          </p:nvPr>
        </p:nvSpPr>
        <p:spPr/>
        <p:txBody>
          <a:bodyPr/>
          <a:lstStyle/>
          <a:p>
            <a:r>
              <a:rPr lang="en-US"/>
              <a:t>LPA Pilot Assessor Recruitment, Training, and Scoring </a:t>
            </a:r>
          </a:p>
        </p:txBody>
      </p:sp>
      <p:sp>
        <p:nvSpPr>
          <p:cNvPr id="3" name="Text Placeholder 2">
            <a:extLst>
              <a:ext uri="{FF2B5EF4-FFF2-40B4-BE49-F238E27FC236}">
                <a16:creationId xmlns:a16="http://schemas.microsoft.com/office/drawing/2014/main" id="{6F94A1A3-175B-EC5C-B00C-DC8631900A73}"/>
              </a:ext>
            </a:extLst>
          </p:cNvPr>
          <p:cNvSpPr>
            <a:spLocks noGrp="1"/>
          </p:cNvSpPr>
          <p:nvPr>
            <p:ph type="body" idx="1"/>
          </p:nvPr>
        </p:nvSpPr>
        <p:spPr/>
        <p:txBody>
          <a:bodyPr/>
          <a:lstStyle/>
          <a:p>
            <a:r>
              <a:rPr lang="en-US"/>
              <a:t>Spring 2024 Pilot Study Methodology</a:t>
            </a:r>
          </a:p>
        </p:txBody>
      </p:sp>
      <p:sp>
        <p:nvSpPr>
          <p:cNvPr id="4" name="Slide Number Placeholder 3">
            <a:extLst>
              <a:ext uri="{FF2B5EF4-FFF2-40B4-BE49-F238E27FC236}">
                <a16:creationId xmlns:a16="http://schemas.microsoft.com/office/drawing/2014/main" id="{A0F3E82F-C92A-EAD6-003C-EED5AB0E68BB}"/>
              </a:ext>
            </a:extLst>
          </p:cNvPr>
          <p:cNvSpPr>
            <a:spLocks noGrp="1"/>
          </p:cNvSpPr>
          <p:nvPr>
            <p:ph type="sldNum" sz="quarter" idx="12"/>
          </p:nvPr>
        </p:nvSpPr>
        <p:spPr/>
        <p:txBody>
          <a:bodyPr/>
          <a:lstStyle/>
          <a:p>
            <a:fld id="{D57F1E4F-1CFF-5643-939E-217C01CDF565}" type="slidenum">
              <a:rPr lang="en-US" smtClean="0"/>
              <a:pPr/>
              <a:t>14</a:t>
            </a:fld>
            <a:endParaRPr lang="en-US"/>
          </a:p>
        </p:txBody>
      </p:sp>
    </p:spTree>
    <p:extLst>
      <p:ext uri="{BB962C8B-B14F-4D97-AF65-F5344CB8AC3E}">
        <p14:creationId xmlns:p14="http://schemas.microsoft.com/office/powerpoint/2010/main" val="11050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E5253-4B54-741A-A954-FAB488A3D163}"/>
              </a:ext>
            </a:extLst>
          </p:cNvPr>
          <p:cNvSpPr>
            <a:spLocks noGrp="1"/>
          </p:cNvSpPr>
          <p:nvPr>
            <p:ph type="title"/>
          </p:nvPr>
        </p:nvSpPr>
        <p:spPr/>
        <p:txBody>
          <a:bodyPr/>
          <a:lstStyle/>
          <a:p>
            <a:r>
              <a:rPr lang="en-US"/>
              <a:t>LPA Pilot Assessors</a:t>
            </a:r>
          </a:p>
        </p:txBody>
      </p:sp>
      <p:graphicFrame>
        <p:nvGraphicFramePr>
          <p:cNvPr id="5" name="Content Placeholder 4">
            <a:extLst>
              <a:ext uri="{FF2B5EF4-FFF2-40B4-BE49-F238E27FC236}">
                <a16:creationId xmlns:a16="http://schemas.microsoft.com/office/drawing/2014/main" id="{C20E8737-B3CE-4574-7FD4-05ED3ED1FF9D}"/>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344512617"/>
              </p:ext>
            </p:extLst>
          </p:nvPr>
        </p:nvGraphicFramePr>
        <p:xfrm>
          <a:off x="1280997" y="2010844"/>
          <a:ext cx="9618649" cy="3291840"/>
        </p:xfrm>
        <a:graphic>
          <a:graphicData uri="http://schemas.openxmlformats.org/drawingml/2006/table">
            <a:tbl>
              <a:tblPr firstRow="1" firstCol="1" bandRow="1"/>
              <a:tblGrid>
                <a:gridCol w="3205877">
                  <a:extLst>
                    <a:ext uri="{9D8B030D-6E8A-4147-A177-3AD203B41FA5}">
                      <a16:colId xmlns:a16="http://schemas.microsoft.com/office/drawing/2014/main" val="1136732336"/>
                    </a:ext>
                  </a:extLst>
                </a:gridCol>
                <a:gridCol w="3205877">
                  <a:extLst>
                    <a:ext uri="{9D8B030D-6E8A-4147-A177-3AD203B41FA5}">
                      <a16:colId xmlns:a16="http://schemas.microsoft.com/office/drawing/2014/main" val="1296349022"/>
                    </a:ext>
                  </a:extLst>
                </a:gridCol>
                <a:gridCol w="3206895">
                  <a:extLst>
                    <a:ext uri="{9D8B030D-6E8A-4147-A177-3AD203B41FA5}">
                      <a16:colId xmlns:a16="http://schemas.microsoft.com/office/drawing/2014/main" val="2679295174"/>
                    </a:ext>
                  </a:extLst>
                </a:gridCol>
              </a:tblGrid>
              <a:tr h="0">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Credential Area</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Assessors</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Calibri" panose="020F0502020204030204" pitchFamily="34" charset="0"/>
                        </a:rPr>
                        <a:t>Submissions Scored</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2874654699"/>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MS (TK-3)</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13</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58</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09532731"/>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MS (4-8)</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25</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27</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34687077"/>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MMSN</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dirty="0">
                          <a:effectLst/>
                          <a:latin typeface="Calibri" panose="020F0502020204030204" pitchFamily="34" charset="0"/>
                          <a:ea typeface="Calibri" panose="020F0502020204030204" pitchFamily="34" charset="0"/>
                          <a:cs typeface="Calibri" panose="020F0502020204030204" pitchFamily="34" charset="0"/>
                        </a:rPr>
                        <a:t>18</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66</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79916583"/>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ESN</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8</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42</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64781781"/>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ECSE</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7</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22</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39329228"/>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DHH</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6</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2</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48728224"/>
                  </a:ext>
                </a:extLst>
              </a:tr>
              <a:tr h="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VI</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2</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Calibri" panose="020F0502020204030204" pitchFamily="34" charset="0"/>
                        </a:rPr>
                        <a:t>2</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55752180"/>
                  </a:ext>
                </a:extLst>
              </a:tr>
              <a:tr h="0">
                <a:tc>
                  <a:txBody>
                    <a:bodyPr/>
                    <a:lstStyle/>
                    <a:p>
                      <a:pPr marL="0" marR="0">
                        <a:spcBef>
                          <a:spcPts val="0"/>
                        </a:spcBef>
                        <a:spcAft>
                          <a:spcPts val="0"/>
                        </a:spcAft>
                      </a:pPr>
                      <a:r>
                        <a:rPr lang="en-US" sz="2400" b="1">
                          <a:effectLst/>
                          <a:latin typeface="Calibri" panose="020F0502020204030204" pitchFamily="34" charset="0"/>
                          <a:ea typeface="Calibri" panose="020F0502020204030204" pitchFamily="34" charset="0"/>
                          <a:cs typeface="Calibri" panose="020F0502020204030204" pitchFamily="34" charset="0"/>
                        </a:rPr>
                        <a:t>Total</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Calibri" panose="020F0502020204030204" pitchFamily="34" charset="0"/>
                        </a:rPr>
                        <a:t>79</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dirty="0">
                          <a:effectLst/>
                          <a:latin typeface="Calibri" panose="020F0502020204030204" pitchFamily="34" charset="0"/>
                          <a:ea typeface="Calibri" panose="020F0502020204030204" pitchFamily="34" charset="0"/>
                          <a:cs typeface="Calibri" panose="020F0502020204030204" pitchFamily="34" charset="0"/>
                        </a:rPr>
                        <a:t>218</a:t>
                      </a:r>
                      <a:r>
                        <a:rPr lang="en-US" sz="2400" b="1" baseline="30000" dirty="0">
                          <a:effectLst/>
                          <a:latin typeface="Calibri" panose="020F0502020204030204" pitchFamily="34" charset="0"/>
                          <a:ea typeface="Calibri" panose="020F0502020204030204" pitchFamily="34" charset="0"/>
                          <a:cs typeface="Calibri" panose="020F0502020204030204" pitchFamily="34" charset="0"/>
                          <a:hlinkClick r:id="rId3"/>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95360263"/>
                  </a:ext>
                </a:extLst>
              </a:tr>
            </a:tbl>
          </a:graphicData>
        </a:graphic>
      </p:graphicFrame>
      <p:sp>
        <p:nvSpPr>
          <p:cNvPr id="8" name="Rectangle 3">
            <a:extLst>
              <a:ext uri="{FF2B5EF4-FFF2-40B4-BE49-F238E27FC236}">
                <a16:creationId xmlns:a16="http://schemas.microsoft.com/office/drawing/2014/main" id="{35FE6EC5-F137-7860-7048-87EFE516B285}"/>
              </a:ext>
            </a:extLst>
          </p:cNvPr>
          <p:cNvSpPr>
            <a:spLocks noChangeArrowheads="1"/>
          </p:cNvSpPr>
          <p:nvPr/>
        </p:nvSpPr>
        <p:spPr bwMode="auto">
          <a:xfrm>
            <a:off x="1280997" y="6080177"/>
            <a:ext cx="8474400"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3000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hlinkClick r:id="rId4"/>
              </a:rPr>
              <a:t>*</a:t>
            </a: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a:t>
            </a:r>
            <a:r>
              <a:rPr kumimoji="0" lang="en-US" altLang="en-US"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219 submissions were received.  One submission was </a:t>
            </a:r>
            <a:r>
              <a:rPr kumimoji="0" lang="en-US" altLang="en-US" sz="800" b="0" i="0" u="none" strike="noStrike" cap="none" normalizeH="0" baseline="0" err="1">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unscorable</a:t>
            </a:r>
            <a:r>
              <a:rPr kumimoji="0" lang="en-US" altLang="en-US" sz="8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 due to missing evidence.</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4" name="Slide Number Placeholder 3">
            <a:extLst>
              <a:ext uri="{FF2B5EF4-FFF2-40B4-BE49-F238E27FC236}">
                <a16:creationId xmlns:a16="http://schemas.microsoft.com/office/drawing/2014/main" id="{3C80667C-24AF-3AFF-28DA-50E95A294890}"/>
              </a:ext>
            </a:extLst>
          </p:cNvPr>
          <p:cNvSpPr>
            <a:spLocks noGrp="1"/>
          </p:cNvSpPr>
          <p:nvPr>
            <p:ph type="sldNum" sz="quarter" idx="12"/>
          </p:nvPr>
        </p:nvSpPr>
        <p:spPr/>
        <p:txBody>
          <a:bodyPr/>
          <a:lstStyle/>
          <a:p>
            <a:fld id="{D57F1E4F-1CFF-5643-939E-217C01CDF565}" type="slidenum">
              <a:rPr lang="en-US" smtClean="0"/>
              <a:pPr/>
              <a:t>15</a:t>
            </a:fld>
            <a:endParaRPr lang="en-US"/>
          </a:p>
        </p:txBody>
      </p:sp>
    </p:spTree>
    <p:extLst>
      <p:ext uri="{BB962C8B-B14F-4D97-AF65-F5344CB8AC3E}">
        <p14:creationId xmlns:p14="http://schemas.microsoft.com/office/powerpoint/2010/main" val="858001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3" name="Straight Connector 12">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2D2679-198A-378A-20B8-39B5CEEFBAA3}"/>
              </a:ext>
            </a:extLst>
          </p:cNvPr>
          <p:cNvSpPr>
            <a:spLocks noGrp="1"/>
          </p:cNvSpPr>
          <p:nvPr>
            <p:ph type="title"/>
          </p:nvPr>
        </p:nvSpPr>
        <p:spPr>
          <a:xfrm>
            <a:off x="5220928" y="965200"/>
            <a:ext cx="5999002" cy="4927600"/>
          </a:xfrm>
        </p:spPr>
        <p:txBody>
          <a:bodyPr vert="horz" lIns="91440" tIns="45720" rIns="91440" bIns="45720" rtlCol="0" anchor="ctr">
            <a:normAutofit/>
          </a:bodyPr>
          <a:lstStyle/>
          <a:p>
            <a:r>
              <a:rPr lang="en-US" sz="6800">
                <a:solidFill>
                  <a:schemeClr val="tx2"/>
                </a:solidFill>
              </a:rPr>
              <a:t>Part III: LPA Pilot Study Analysis: Scores, Surveys and Focus Groups</a:t>
            </a:r>
          </a:p>
        </p:txBody>
      </p:sp>
      <p:sp>
        <p:nvSpPr>
          <p:cNvPr id="17" name="Rectangle 16">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3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3E12F664-DF3D-84EB-6450-BB9D6A1122BC}"/>
              </a:ext>
            </a:extLst>
          </p:cNvPr>
          <p:cNvSpPr>
            <a:spLocks noGrp="1"/>
          </p:cNvSpPr>
          <p:nvPr>
            <p:ph type="sldNum" sz="quarter" idx="12"/>
          </p:nvPr>
        </p:nvSpPr>
        <p:spPr>
          <a:xfrm>
            <a:off x="10383078" y="6459785"/>
            <a:ext cx="829405" cy="365125"/>
          </a:xfrm>
        </p:spPr>
        <p:txBody>
          <a:bodyPr vert="horz" lIns="91440" tIns="45720" rIns="91440" bIns="45720" rtlCol="0" anchor="ctr">
            <a:normAutofit/>
          </a:bodyPr>
          <a:lstStyle/>
          <a:p>
            <a:pPr>
              <a:spcAft>
                <a:spcPts val="600"/>
              </a:spcAft>
            </a:pPr>
            <a:fld id="{D57F1E4F-1CFF-5643-939E-217C01CDF565}" type="slidenum">
              <a:rPr lang="en-US">
                <a:solidFill>
                  <a:schemeClr val="tx2"/>
                </a:solidFill>
              </a:rPr>
              <a:pPr>
                <a:spcAft>
                  <a:spcPts val="600"/>
                </a:spcAft>
              </a:pPr>
              <a:t>16</a:t>
            </a:fld>
            <a:endParaRPr lang="en-US">
              <a:solidFill>
                <a:schemeClr val="tx2"/>
              </a:solidFill>
            </a:endParaRPr>
          </a:p>
        </p:txBody>
      </p:sp>
    </p:spTree>
    <p:extLst>
      <p:ext uri="{BB962C8B-B14F-4D97-AF65-F5344CB8AC3E}">
        <p14:creationId xmlns:p14="http://schemas.microsoft.com/office/powerpoint/2010/main" val="40389421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04038-69F6-4A5E-9A2A-C2C3AD839861}"/>
              </a:ext>
            </a:extLst>
          </p:cNvPr>
          <p:cNvSpPr>
            <a:spLocks noGrp="1"/>
          </p:cNvSpPr>
          <p:nvPr>
            <p:ph type="title"/>
          </p:nvPr>
        </p:nvSpPr>
        <p:spPr/>
        <p:txBody>
          <a:bodyPr/>
          <a:lstStyle/>
          <a:p>
            <a:r>
              <a:rPr lang="en-US"/>
              <a:t>Key Findings</a:t>
            </a:r>
          </a:p>
        </p:txBody>
      </p:sp>
      <p:sp>
        <p:nvSpPr>
          <p:cNvPr id="3" name="Content Placeholder 2">
            <a:extLst>
              <a:ext uri="{FF2B5EF4-FFF2-40B4-BE49-F238E27FC236}">
                <a16:creationId xmlns:a16="http://schemas.microsoft.com/office/drawing/2014/main" id="{530AB765-0123-356E-C6DD-2824E056CC53}"/>
              </a:ext>
            </a:extLst>
          </p:cNvPr>
          <p:cNvSpPr>
            <a:spLocks noGrp="1"/>
          </p:cNvSpPr>
          <p:nvPr>
            <p:ph idx="1"/>
          </p:nvPr>
        </p:nvSpPr>
        <p:spPr>
          <a:xfrm>
            <a:off x="1097279" y="1737360"/>
            <a:ext cx="10513695" cy="4131734"/>
          </a:xfrm>
        </p:spPr>
        <p:txBody>
          <a:bodyPr>
            <a:noAutofit/>
          </a:bodyPr>
          <a:lstStyle/>
          <a:p>
            <a:pPr>
              <a:lnSpc>
                <a:spcPct val="100000"/>
              </a:lnSpc>
              <a:spcBef>
                <a:spcPts val="600"/>
              </a:spcBef>
            </a:pPr>
            <a:r>
              <a:rPr lang="en-US" sz="1950"/>
              <a:t>•Focusing on one student was an effective strategy that enabled candidates to understand the student’s literacy learning needs and how to provide more targeted support and understand the learning needs of their focus student.</a:t>
            </a:r>
          </a:p>
          <a:p>
            <a:pPr>
              <a:lnSpc>
                <a:spcPct val="100000"/>
              </a:lnSpc>
              <a:spcBef>
                <a:spcPts val="600"/>
              </a:spcBef>
            </a:pPr>
            <a:r>
              <a:rPr lang="en-US" sz="1950"/>
              <a:t>•The instructions for using ELA/Literacy standards and the ELA/ELD Framework were clear, but some found the Framework complex and suggested simplified explanations for better understanding of how to use these documents while completing the LPA. </a:t>
            </a:r>
          </a:p>
          <a:p>
            <a:pPr>
              <a:lnSpc>
                <a:spcPct val="100000"/>
              </a:lnSpc>
              <a:spcBef>
                <a:spcPts val="600"/>
              </a:spcBef>
            </a:pPr>
            <a:r>
              <a:rPr lang="en-US" sz="1950"/>
              <a:t>•Program coordinators and assessors suggested more clearly defining “direct, systematic, and explicit” and providing examples to help candidates understand these approaches. </a:t>
            </a:r>
          </a:p>
          <a:p>
            <a:pPr>
              <a:lnSpc>
                <a:spcPct val="100000"/>
              </a:lnSpc>
              <a:spcBef>
                <a:spcPts val="600"/>
              </a:spcBef>
            </a:pPr>
            <a:r>
              <a:rPr lang="en-US" sz="1950"/>
              <a:t>•Candidates were able to identify students’ assets, cultures, languages, dialects, and/or home communities in their explanation of the group of students they were teaching, however, candidates were challenged to bring this information into their instructional activities and assessments.  A prompt should be added the Learning Segment template to support candidates in this area.   </a:t>
            </a:r>
          </a:p>
          <a:p>
            <a:pPr>
              <a:lnSpc>
                <a:spcPct val="100000"/>
              </a:lnSpc>
              <a:spcBef>
                <a:spcPts val="600"/>
              </a:spcBef>
            </a:pPr>
            <a:r>
              <a:rPr lang="en-US" sz="1950"/>
              <a:t>•Candidates should continue to provide ELD standards and goals regardless of the number of English Learners in their class.  </a:t>
            </a:r>
          </a:p>
        </p:txBody>
      </p:sp>
      <p:sp>
        <p:nvSpPr>
          <p:cNvPr id="4" name="Slide Number Placeholder 3">
            <a:extLst>
              <a:ext uri="{FF2B5EF4-FFF2-40B4-BE49-F238E27FC236}">
                <a16:creationId xmlns:a16="http://schemas.microsoft.com/office/drawing/2014/main" id="{B496E9EF-3F99-7A7D-D712-0F9FC27D30EB}"/>
              </a:ext>
            </a:extLst>
          </p:cNvPr>
          <p:cNvSpPr>
            <a:spLocks noGrp="1"/>
          </p:cNvSpPr>
          <p:nvPr>
            <p:ph type="sldNum" sz="quarter" idx="12"/>
          </p:nvPr>
        </p:nvSpPr>
        <p:spPr/>
        <p:txBody>
          <a:bodyPr/>
          <a:lstStyle/>
          <a:p>
            <a:fld id="{D57F1E4F-1CFF-5643-939E-217C01CDF565}" type="slidenum">
              <a:rPr lang="en-US" smtClean="0"/>
              <a:pPr/>
              <a:t>17</a:t>
            </a:fld>
            <a:endParaRPr lang="en-US"/>
          </a:p>
        </p:txBody>
      </p:sp>
    </p:spTree>
    <p:extLst>
      <p:ext uri="{BB962C8B-B14F-4D97-AF65-F5344CB8AC3E}">
        <p14:creationId xmlns:p14="http://schemas.microsoft.com/office/powerpoint/2010/main" val="38551447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04038-69F6-4A5E-9A2A-C2C3AD839861}"/>
              </a:ext>
            </a:extLst>
          </p:cNvPr>
          <p:cNvSpPr>
            <a:spLocks noGrp="1"/>
          </p:cNvSpPr>
          <p:nvPr>
            <p:ph type="title"/>
          </p:nvPr>
        </p:nvSpPr>
        <p:spPr/>
        <p:txBody>
          <a:bodyPr/>
          <a:lstStyle/>
          <a:p>
            <a:r>
              <a:rPr lang="en-US" dirty="0"/>
              <a:t>Key Findings, continued</a:t>
            </a:r>
          </a:p>
        </p:txBody>
      </p:sp>
      <p:sp>
        <p:nvSpPr>
          <p:cNvPr id="3" name="Content Placeholder 2">
            <a:extLst>
              <a:ext uri="{FF2B5EF4-FFF2-40B4-BE49-F238E27FC236}">
                <a16:creationId xmlns:a16="http://schemas.microsoft.com/office/drawing/2014/main" id="{530AB765-0123-356E-C6DD-2824E056CC53}"/>
              </a:ext>
            </a:extLst>
          </p:cNvPr>
          <p:cNvSpPr>
            <a:spLocks noGrp="1"/>
          </p:cNvSpPr>
          <p:nvPr>
            <p:ph idx="1"/>
          </p:nvPr>
        </p:nvSpPr>
        <p:spPr/>
        <p:txBody>
          <a:bodyPr>
            <a:noAutofit/>
          </a:bodyPr>
          <a:lstStyle/>
          <a:p>
            <a:r>
              <a:rPr lang="en-US"/>
              <a:t>•Candidates and program coordinators appreciated the flexibility in their choices in the LPA to demonstrate their ability to teach literacy (e.g., number of video clips, commentary format).</a:t>
            </a:r>
          </a:p>
          <a:p>
            <a:r>
              <a:rPr lang="en-US"/>
              <a:t>•Candidates appreciated having multiple means of representing their learning (e.g., commentary, feedback to students).</a:t>
            </a:r>
          </a:p>
          <a:p>
            <a:r>
              <a:rPr lang="en-US"/>
              <a:t>•Candidates should be required to provide feedback to students that is explicit and related to the ELA/Literacy and ELD learning goals.   </a:t>
            </a:r>
          </a:p>
          <a:p>
            <a:r>
              <a:rPr lang="en-US"/>
              <a:t>•Candidates would benefit from examples of product, process and performance assessments.</a:t>
            </a:r>
          </a:p>
          <a:p>
            <a:r>
              <a:rPr lang="en-US"/>
              <a:t>•Using one construct in levels 4 and 5 allowed candidates to demonstrate the full range of performance in the rubrics.  Assessors were able to find evidence for the constructs in each of the levels. </a:t>
            </a:r>
          </a:p>
          <a:p>
            <a:r>
              <a:rPr lang="en-US"/>
              <a:t>•Providing mid-range examples (candidate submissions that scored mostly 2s and 3s) would be beneficial to help set clear expectations and provide a common understanding for programs, assessors and candidates.</a:t>
            </a:r>
          </a:p>
        </p:txBody>
      </p:sp>
      <p:sp>
        <p:nvSpPr>
          <p:cNvPr id="4" name="Slide Number Placeholder 3">
            <a:extLst>
              <a:ext uri="{FF2B5EF4-FFF2-40B4-BE49-F238E27FC236}">
                <a16:creationId xmlns:a16="http://schemas.microsoft.com/office/drawing/2014/main" id="{B496E9EF-3F99-7A7D-D712-0F9FC27D30EB}"/>
              </a:ext>
            </a:extLst>
          </p:cNvPr>
          <p:cNvSpPr>
            <a:spLocks noGrp="1"/>
          </p:cNvSpPr>
          <p:nvPr>
            <p:ph type="sldNum" sz="quarter" idx="12"/>
          </p:nvPr>
        </p:nvSpPr>
        <p:spPr/>
        <p:txBody>
          <a:bodyPr/>
          <a:lstStyle/>
          <a:p>
            <a:fld id="{D57F1E4F-1CFF-5643-939E-217C01CDF565}" type="slidenum">
              <a:rPr lang="en-US" smtClean="0"/>
              <a:pPr/>
              <a:t>18</a:t>
            </a:fld>
            <a:endParaRPr lang="en-US"/>
          </a:p>
        </p:txBody>
      </p:sp>
    </p:spTree>
    <p:extLst>
      <p:ext uri="{BB962C8B-B14F-4D97-AF65-F5344CB8AC3E}">
        <p14:creationId xmlns:p14="http://schemas.microsoft.com/office/powerpoint/2010/main" val="2870207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1" name="Rectangle 10">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3" name="Straight Connector 12">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8CB243-3FDC-C11C-12F0-FDFA76C3183E}"/>
              </a:ext>
            </a:extLst>
          </p:cNvPr>
          <p:cNvSpPr>
            <a:spLocks noGrp="1"/>
          </p:cNvSpPr>
          <p:nvPr>
            <p:ph type="title"/>
          </p:nvPr>
        </p:nvSpPr>
        <p:spPr>
          <a:xfrm>
            <a:off x="5220928" y="965200"/>
            <a:ext cx="5999002" cy="4927600"/>
          </a:xfrm>
        </p:spPr>
        <p:txBody>
          <a:bodyPr vert="horz" lIns="91440" tIns="45720" rIns="91440" bIns="45720" rtlCol="0" anchor="ctr">
            <a:normAutofit/>
          </a:bodyPr>
          <a:lstStyle/>
          <a:p>
            <a:r>
              <a:rPr lang="en-US" sz="6200">
                <a:solidFill>
                  <a:schemeClr val="tx2"/>
                </a:solidFill>
              </a:rPr>
              <a:t>Part IV: Quantitative Findings- LPA Pilot Study Results: Scoring and Surveys</a:t>
            </a:r>
          </a:p>
        </p:txBody>
      </p:sp>
      <p:sp>
        <p:nvSpPr>
          <p:cNvPr id="17" name="Rectangle 16">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9" name="Rectangle 18">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3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D21245CE-3212-2D09-7B39-DEEACB37F0B4}"/>
              </a:ext>
            </a:extLst>
          </p:cNvPr>
          <p:cNvSpPr>
            <a:spLocks noGrp="1"/>
          </p:cNvSpPr>
          <p:nvPr>
            <p:ph type="sldNum" sz="quarter" idx="12"/>
          </p:nvPr>
        </p:nvSpPr>
        <p:spPr>
          <a:xfrm>
            <a:off x="10383078" y="6459785"/>
            <a:ext cx="829405" cy="365125"/>
          </a:xfrm>
        </p:spPr>
        <p:txBody>
          <a:bodyPr vert="horz" lIns="91440" tIns="45720" rIns="91440" bIns="45720" rtlCol="0" anchor="ctr">
            <a:normAutofit/>
          </a:bodyPr>
          <a:lstStyle/>
          <a:p>
            <a:pPr>
              <a:spcAft>
                <a:spcPts val="600"/>
              </a:spcAft>
            </a:pPr>
            <a:fld id="{D57F1E4F-1CFF-5643-939E-217C01CDF565}" type="slidenum">
              <a:rPr lang="en-US">
                <a:solidFill>
                  <a:schemeClr val="tx2"/>
                </a:solidFill>
              </a:rPr>
              <a:pPr>
                <a:spcAft>
                  <a:spcPts val="600"/>
                </a:spcAft>
              </a:pPr>
              <a:t>19</a:t>
            </a:fld>
            <a:endParaRPr lang="en-US">
              <a:solidFill>
                <a:schemeClr val="tx2"/>
              </a:solidFill>
            </a:endParaRPr>
          </a:p>
        </p:txBody>
      </p:sp>
    </p:spTree>
    <p:extLst>
      <p:ext uri="{BB962C8B-B14F-4D97-AF65-F5344CB8AC3E}">
        <p14:creationId xmlns:p14="http://schemas.microsoft.com/office/powerpoint/2010/main" val="11174316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CB243-3FDC-C11C-12F0-FDFA76C3183E}"/>
              </a:ext>
            </a:extLst>
          </p:cNvPr>
          <p:cNvSpPr>
            <a:spLocks noGrp="1"/>
          </p:cNvSpPr>
          <p:nvPr>
            <p:ph type="title"/>
          </p:nvPr>
        </p:nvSpPr>
        <p:spPr/>
        <p:txBody>
          <a:bodyPr>
            <a:normAutofit/>
          </a:bodyPr>
          <a:lstStyle/>
          <a:p>
            <a:r>
              <a:rPr lang="en-US"/>
              <a:t>LPA Pilot Study Quantitative Findings: Scoring </a:t>
            </a:r>
          </a:p>
        </p:txBody>
      </p:sp>
      <p:sp>
        <p:nvSpPr>
          <p:cNvPr id="3" name="Text Placeholder 2">
            <a:extLst>
              <a:ext uri="{FF2B5EF4-FFF2-40B4-BE49-F238E27FC236}">
                <a16:creationId xmlns:a16="http://schemas.microsoft.com/office/drawing/2014/main" id="{31F09179-BA95-573D-4E16-6E60A86D8458}"/>
              </a:ext>
            </a:extLst>
          </p:cNvPr>
          <p:cNvSpPr>
            <a:spLocks noGrp="1"/>
          </p:cNvSpPr>
          <p:nvPr>
            <p:ph type="body" idx="1"/>
          </p:nvPr>
        </p:nvSpPr>
        <p:spPr/>
        <p:txBody>
          <a:bodyPr/>
          <a:lstStyle/>
          <a:p>
            <a:r>
              <a:rPr lang="en-US"/>
              <a:t>Quantitative Findings- LPA Pilot Study Results: Scoring, Surveys, and Focus Groups</a:t>
            </a:r>
          </a:p>
        </p:txBody>
      </p:sp>
      <p:sp>
        <p:nvSpPr>
          <p:cNvPr id="4" name="Slide Number Placeholder 3">
            <a:extLst>
              <a:ext uri="{FF2B5EF4-FFF2-40B4-BE49-F238E27FC236}">
                <a16:creationId xmlns:a16="http://schemas.microsoft.com/office/drawing/2014/main" id="{D21245CE-3212-2D09-7B39-DEEACB37F0B4}"/>
              </a:ext>
            </a:extLst>
          </p:cNvPr>
          <p:cNvSpPr>
            <a:spLocks noGrp="1"/>
          </p:cNvSpPr>
          <p:nvPr>
            <p:ph type="sldNum" sz="quarter" idx="12"/>
          </p:nvPr>
        </p:nvSpPr>
        <p:spPr/>
        <p:txBody>
          <a:bodyPr/>
          <a:lstStyle/>
          <a:p>
            <a:fld id="{D57F1E4F-1CFF-5643-939E-217C01CDF565}" type="slidenum">
              <a:rPr lang="en-US" smtClean="0"/>
              <a:pPr/>
              <a:t>20</a:t>
            </a:fld>
            <a:endParaRPr lang="en-US"/>
          </a:p>
        </p:txBody>
      </p:sp>
    </p:spTree>
    <p:extLst>
      <p:ext uri="{BB962C8B-B14F-4D97-AF65-F5344CB8AC3E}">
        <p14:creationId xmlns:p14="http://schemas.microsoft.com/office/powerpoint/2010/main" val="4167666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A5D7FFB-4122-3A48-A4DE-7EDFA2B162D0}"/>
              </a:ext>
            </a:extLst>
          </p:cNvPr>
          <p:cNvSpPr>
            <a:spLocks noGrp="1"/>
          </p:cNvSpPr>
          <p:nvPr>
            <p:ph type="title"/>
          </p:nvPr>
        </p:nvSpPr>
        <p:spPr/>
        <p:txBody>
          <a:bodyPr/>
          <a:lstStyle/>
          <a:p>
            <a:r>
              <a:rPr kumimoji="0" lang="en-US" sz="4400" b="0" i="0" u="none" strike="noStrike" kern="1200" cap="none" spc="0" normalizeH="0" baseline="0" noProof="0">
                <a:ln>
                  <a:noFill/>
                </a:ln>
                <a:solidFill>
                  <a:prstClr val="black"/>
                </a:solidFill>
                <a:effectLst/>
                <a:uLnTx/>
                <a:uFillTx/>
                <a:latin typeface="Calibri Light" panose="020F0302020204030204"/>
                <a:ea typeface="+mj-ea"/>
                <a:cs typeface="+mj-cs"/>
              </a:rPr>
              <a:t>Candidate Performance</a:t>
            </a:r>
            <a:endParaRPr lang="en-US"/>
          </a:p>
        </p:txBody>
      </p:sp>
      <p:cxnSp>
        <p:nvCxnSpPr>
          <p:cNvPr id="15" name="Straight Connector 14">
            <a:extLst>
              <a:ext uri="{FF2B5EF4-FFF2-40B4-BE49-F238E27FC236}">
                <a16:creationId xmlns:a16="http://schemas.microsoft.com/office/drawing/2014/main" id="{62A1210E-8B14-2F4A-8EFF-2C1B154CB09C}"/>
              </a:ext>
              <a:ext uri="{C183D7F6-B498-43B3-948B-1728B52AA6E4}">
                <adec:decorative xmlns:adec="http://schemas.microsoft.com/office/drawing/2017/decorative" val="1"/>
              </a:ext>
            </a:extLst>
          </p:cNvPr>
          <p:cNvCxnSpPr>
            <a:cxnSpLocks/>
          </p:cNvCxnSpPr>
          <p:nvPr/>
        </p:nvCxnSpPr>
        <p:spPr>
          <a:xfrm>
            <a:off x="4829412" y="4098488"/>
            <a:ext cx="2228614" cy="0"/>
          </a:xfrm>
          <a:prstGeom prst="line">
            <a:avLst/>
          </a:prstGeom>
          <a:noFill/>
          <a:ln w="12700" cap="flat">
            <a:solidFill>
              <a:schemeClr val="tx1"/>
            </a:solidFill>
            <a:prstDash val="solid"/>
            <a:miter lim="800000"/>
          </a:ln>
          <a:effectLst/>
          <a:sp3d/>
        </p:spPr>
        <p:style>
          <a:lnRef idx="0">
            <a:scrgbClr r="0" g="0" b="0"/>
          </a:lnRef>
          <a:fillRef idx="0">
            <a:scrgbClr r="0" g="0" b="0"/>
          </a:fillRef>
          <a:effectRef idx="0">
            <a:scrgbClr r="0" g="0" b="0"/>
          </a:effectRef>
          <a:fontRef idx="none"/>
        </p:style>
      </p:cxnSp>
      <p:pic>
        <p:nvPicPr>
          <p:cNvPr id="6" name="Picture 5" descr="Bar graph- 213 candidates passed&#10;218 scorable submissions&#10;219 submissions">
            <a:extLst>
              <a:ext uri="{FF2B5EF4-FFF2-40B4-BE49-F238E27FC236}">
                <a16:creationId xmlns:a16="http://schemas.microsoft.com/office/drawing/2014/main" id="{BF5984D9-A51B-8696-CA38-5187DB6FC0B2}"/>
              </a:ext>
            </a:extLst>
          </p:cNvPr>
          <p:cNvPicPr>
            <a:picLocks noChangeAspect="1"/>
          </p:cNvPicPr>
          <p:nvPr/>
        </p:nvPicPr>
        <p:blipFill>
          <a:blip r:embed="rId3"/>
          <a:stretch>
            <a:fillRect/>
          </a:stretch>
        </p:blipFill>
        <p:spPr>
          <a:xfrm>
            <a:off x="1036320" y="1801528"/>
            <a:ext cx="4294313" cy="4422919"/>
          </a:xfrm>
          <a:prstGeom prst="rect">
            <a:avLst/>
          </a:prstGeom>
        </p:spPr>
      </p:pic>
      <p:sp>
        <p:nvSpPr>
          <p:cNvPr id="17" name="Content Placeholder 3">
            <a:extLst>
              <a:ext uri="{FF2B5EF4-FFF2-40B4-BE49-F238E27FC236}">
                <a16:creationId xmlns:a16="http://schemas.microsoft.com/office/drawing/2014/main" id="{39516B95-C0C5-AF4C-A57C-74EBA5D295BD}"/>
              </a:ext>
            </a:extLst>
          </p:cNvPr>
          <p:cNvSpPr>
            <a:spLocks noGrp="1"/>
          </p:cNvSpPr>
          <p:nvPr/>
        </p:nvSpPr>
        <p:spPr>
          <a:xfrm>
            <a:off x="7423675" y="2779562"/>
            <a:ext cx="3732005" cy="33316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xmlns:lc="http://schemas.openxmlformats.org/drawingml/2006/lockedCanvas" val="1"/>
            </a:ext>
          </a:extLst>
        </p:spPr>
        <p:txBody>
          <a:bodyPr lIns="45719" tIns="45720" rIns="45719" bIns="45720" anchor="t">
            <a:normAutofit fontScale="85000" lnSpcReduction="20000"/>
          </a:bodyPr>
          <a:lstStyle>
            <a:lvl1pPr marL="0" marR="0" indent="0" algn="ctr" defTabSz="914400" rtl="0" latinLnBrk="0">
              <a:lnSpc>
                <a:spcPct val="100000"/>
              </a:lnSpc>
              <a:spcBef>
                <a:spcPts val="600"/>
              </a:spcBef>
              <a:spcAft>
                <a:spcPts val="0"/>
              </a:spcAft>
              <a:buClrTx/>
              <a:buSzTx/>
              <a:buFontTx/>
              <a:buNone/>
              <a:tabLst/>
              <a:defRPr sz="1200" b="0" i="0" u="none" strike="noStrike" cap="none" spc="0" baseline="0">
                <a:solidFill>
                  <a:srgbClr val="000000"/>
                </a:solidFill>
                <a:uFillTx/>
                <a:latin typeface="Open Sans"/>
                <a:ea typeface="Open Sans"/>
                <a:cs typeface="Open Sans"/>
                <a:sym typeface="Open Sans"/>
              </a:defRPr>
            </a:lvl1pPr>
            <a:lvl2pPr marL="0" marR="0" indent="0" algn="ctr" defTabSz="914400" rtl="0" latinLnBrk="0">
              <a:lnSpc>
                <a:spcPct val="100000"/>
              </a:lnSpc>
              <a:spcBef>
                <a:spcPts val="600"/>
              </a:spcBef>
              <a:spcAft>
                <a:spcPts val="0"/>
              </a:spcAft>
              <a:buClrTx/>
              <a:buSzTx/>
              <a:buFontTx/>
              <a:buNone/>
              <a:tabLst/>
              <a:defRPr sz="1200" b="0" i="0" u="none" strike="noStrike" cap="none" spc="0" baseline="0">
                <a:solidFill>
                  <a:srgbClr val="000000"/>
                </a:solidFill>
                <a:uFillTx/>
                <a:latin typeface="Open Sans"/>
                <a:ea typeface="Open Sans"/>
                <a:cs typeface="Open Sans"/>
                <a:sym typeface="Open Sans"/>
              </a:defRPr>
            </a:lvl2pPr>
            <a:lvl3pPr marL="0" marR="0" indent="0" algn="ctr" defTabSz="914400" rtl="0" latinLnBrk="0">
              <a:lnSpc>
                <a:spcPct val="100000"/>
              </a:lnSpc>
              <a:spcBef>
                <a:spcPts val="600"/>
              </a:spcBef>
              <a:spcAft>
                <a:spcPts val="0"/>
              </a:spcAft>
              <a:buClrTx/>
              <a:buSzTx/>
              <a:buFontTx/>
              <a:buNone/>
              <a:tabLst/>
              <a:defRPr sz="1200" b="0" i="0" u="none" strike="noStrike" cap="none" spc="0" baseline="0">
                <a:solidFill>
                  <a:srgbClr val="000000"/>
                </a:solidFill>
                <a:uFillTx/>
                <a:latin typeface="Open Sans"/>
                <a:ea typeface="Open Sans"/>
                <a:cs typeface="Open Sans"/>
                <a:sym typeface="Open Sans"/>
              </a:defRPr>
            </a:lvl3pPr>
            <a:lvl4pPr marL="0" marR="0" indent="0" algn="ctr" defTabSz="914400" rtl="0" latinLnBrk="0">
              <a:lnSpc>
                <a:spcPct val="100000"/>
              </a:lnSpc>
              <a:spcBef>
                <a:spcPts val="600"/>
              </a:spcBef>
              <a:spcAft>
                <a:spcPts val="0"/>
              </a:spcAft>
              <a:buClrTx/>
              <a:buSzTx/>
              <a:buFontTx/>
              <a:buNone/>
              <a:tabLst/>
              <a:defRPr sz="1200" b="0" i="0" u="none" strike="noStrike" cap="none" spc="0" baseline="0">
                <a:solidFill>
                  <a:srgbClr val="000000"/>
                </a:solidFill>
                <a:uFillTx/>
                <a:latin typeface="Open Sans"/>
                <a:ea typeface="Open Sans"/>
                <a:cs typeface="Open Sans"/>
                <a:sym typeface="Open Sans"/>
              </a:defRPr>
            </a:lvl4pPr>
            <a:lvl5pPr marL="0" marR="0" indent="0" algn="ctr" defTabSz="914400" rtl="0" latinLnBrk="0">
              <a:lnSpc>
                <a:spcPct val="100000"/>
              </a:lnSpc>
              <a:spcBef>
                <a:spcPts val="600"/>
              </a:spcBef>
              <a:spcAft>
                <a:spcPts val="0"/>
              </a:spcAft>
              <a:buClrTx/>
              <a:buSzTx/>
              <a:buFontTx/>
              <a:buNone/>
              <a:tabLst/>
              <a:defRPr sz="1200" b="0" i="0" u="none" strike="noStrike" cap="none" spc="0" baseline="0">
                <a:solidFill>
                  <a:srgbClr val="000000"/>
                </a:solidFill>
                <a:uFillTx/>
                <a:latin typeface="Open Sans"/>
                <a:ea typeface="Open Sans"/>
                <a:cs typeface="Open Sans"/>
                <a:sym typeface="Open Sans"/>
              </a:defRPr>
            </a:lvl5pPr>
            <a:lvl6pPr marL="0" marR="0" indent="2286000" algn="ctr" defTabSz="914400" rtl="0" latinLnBrk="0">
              <a:lnSpc>
                <a:spcPct val="90000"/>
              </a:lnSpc>
              <a:spcBef>
                <a:spcPts val="1000"/>
              </a:spcBef>
              <a:spcAft>
                <a:spcPts val="0"/>
              </a:spcAft>
              <a:buClrTx/>
              <a:buSzTx/>
              <a:buFontTx/>
              <a:buNone/>
              <a:tabLst/>
              <a:defRPr sz="2400" b="0" i="0" u="none" strike="noStrike" cap="none" spc="0" baseline="0">
                <a:solidFill>
                  <a:srgbClr val="000000"/>
                </a:solidFill>
                <a:uFillTx/>
                <a:latin typeface="Open Sans"/>
                <a:ea typeface="Open Sans"/>
                <a:cs typeface="Open Sans"/>
                <a:sym typeface="Open Sans"/>
              </a:defRPr>
            </a:lvl6pPr>
            <a:lvl7pPr marL="0" marR="0" indent="2743200" algn="ctr" defTabSz="914400" rtl="0" latinLnBrk="0">
              <a:lnSpc>
                <a:spcPct val="90000"/>
              </a:lnSpc>
              <a:spcBef>
                <a:spcPts val="1000"/>
              </a:spcBef>
              <a:spcAft>
                <a:spcPts val="0"/>
              </a:spcAft>
              <a:buClrTx/>
              <a:buSzTx/>
              <a:buFontTx/>
              <a:buNone/>
              <a:tabLst/>
              <a:defRPr sz="2400" b="0" i="0" u="none" strike="noStrike" cap="none" spc="0" baseline="0">
                <a:solidFill>
                  <a:srgbClr val="000000"/>
                </a:solidFill>
                <a:uFillTx/>
                <a:latin typeface="Open Sans"/>
                <a:ea typeface="Open Sans"/>
                <a:cs typeface="Open Sans"/>
                <a:sym typeface="Open Sans"/>
              </a:defRPr>
            </a:lvl7pPr>
            <a:lvl8pPr marL="0" marR="0" indent="3200400" algn="ctr" defTabSz="914400" rtl="0" latinLnBrk="0">
              <a:lnSpc>
                <a:spcPct val="90000"/>
              </a:lnSpc>
              <a:spcBef>
                <a:spcPts val="1000"/>
              </a:spcBef>
              <a:spcAft>
                <a:spcPts val="0"/>
              </a:spcAft>
              <a:buClrTx/>
              <a:buSzTx/>
              <a:buFontTx/>
              <a:buNone/>
              <a:tabLst/>
              <a:defRPr sz="2400" b="0" i="0" u="none" strike="noStrike" cap="none" spc="0" baseline="0">
                <a:solidFill>
                  <a:srgbClr val="000000"/>
                </a:solidFill>
                <a:uFillTx/>
                <a:latin typeface="Open Sans"/>
                <a:ea typeface="Open Sans"/>
                <a:cs typeface="Open Sans"/>
                <a:sym typeface="Open Sans"/>
              </a:defRPr>
            </a:lvl8pPr>
            <a:lvl9pPr marL="0" marR="0" indent="3657600" algn="ctr" defTabSz="914400" rtl="0" latinLnBrk="0">
              <a:lnSpc>
                <a:spcPct val="90000"/>
              </a:lnSpc>
              <a:spcBef>
                <a:spcPts val="1000"/>
              </a:spcBef>
              <a:spcAft>
                <a:spcPts val="0"/>
              </a:spcAft>
              <a:buClrTx/>
              <a:buSzTx/>
              <a:buFontTx/>
              <a:buNone/>
              <a:tabLst/>
              <a:defRPr sz="2400" b="0" i="0" u="none" strike="noStrike" cap="none" spc="0" baseline="0">
                <a:solidFill>
                  <a:srgbClr val="000000"/>
                </a:solidFill>
                <a:uFillTx/>
                <a:latin typeface="Open Sans"/>
                <a:ea typeface="Open Sans"/>
                <a:cs typeface="Open Sans"/>
                <a:sym typeface="Open Sans"/>
              </a:defRPr>
            </a:lvl9pPr>
          </a:lstStyle>
          <a:p>
            <a:pPr marL="0" marR="0" lvl="0" indent="0" algn="l" defTabSz="914400">
              <a:lnSpc>
                <a:spcPct val="100000"/>
              </a:lnSpc>
              <a:spcBef>
                <a:spcPts val="60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Open Sans"/>
                <a:ea typeface="Open Sans"/>
                <a:cs typeface="Open Sans"/>
                <a:sym typeface="Open Sans"/>
              </a:rPr>
              <a:t>Overall </a:t>
            </a:r>
            <a:r>
              <a:rPr kumimoji="0" lang="en-US" sz="1600" b="1" i="0" u="none" strike="noStrike" kern="1200" cap="none" spc="0" normalizeH="0" baseline="0" noProof="0" err="1">
                <a:ln>
                  <a:noFill/>
                </a:ln>
                <a:solidFill>
                  <a:srgbClr val="000000"/>
                </a:solidFill>
                <a:effectLst/>
                <a:uLnTx/>
                <a:uFillTx/>
                <a:latin typeface="Open Sans"/>
                <a:ea typeface="Open Sans"/>
                <a:cs typeface="Open Sans"/>
                <a:sym typeface="Open Sans"/>
              </a:rPr>
              <a:t>Passrate</a:t>
            </a:r>
            <a:endParaRPr lang="en-US" sz="1600" b="1" i="0" u="none" strike="noStrike" kern="1200" cap="none" spc="0" normalizeH="0" baseline="0" noProof="0">
              <a:ln>
                <a:noFill/>
              </a:ln>
              <a:solidFill>
                <a:srgbClr val="000000"/>
              </a:solidFill>
              <a:effectLst/>
              <a:uLnTx/>
              <a:uFillTx/>
              <a:latin typeface="Open Sans"/>
              <a:ea typeface="Open Sans"/>
              <a:cs typeface="Open Sans"/>
            </a:endParaRPr>
          </a:p>
          <a:p>
            <a:pPr marL="0" marR="0" lvl="0" indent="0" algn="l" defTabSz="914400" rtl="0" eaLnBrk="0" fontAlgn="base" latinLnBrk="0" hangingPunct="0">
              <a:lnSpc>
                <a:spcPct val="100000"/>
              </a:lnSpc>
              <a:spcBef>
                <a:spcPts val="600"/>
              </a:spcBef>
              <a:spcAft>
                <a:spcPts val="0"/>
              </a:spcAft>
              <a:buClrTx/>
              <a:buSzTx/>
              <a:buFontTx/>
              <a:buNone/>
              <a:tabLst/>
              <a:defRPr/>
            </a:pPr>
            <a:r>
              <a:rPr kumimoji="0" lang="en-ZA" sz="1600" b="0" i="0" u="none" strike="noStrike" kern="1200" cap="none" spc="0" normalizeH="0" baseline="0" noProof="0">
                <a:ln>
                  <a:noFill/>
                </a:ln>
                <a:solidFill>
                  <a:srgbClr val="000000"/>
                </a:solidFill>
                <a:effectLst/>
                <a:uLnTx/>
                <a:uFillTx/>
                <a:latin typeface="Open Sans Light"/>
                <a:ea typeface="Open Sans Light"/>
                <a:cs typeface="Open Sans Light"/>
                <a:sym typeface="Open Sans"/>
              </a:rPr>
              <a:t>97% </a:t>
            </a:r>
            <a:r>
              <a:rPr kumimoji="0" lang="en-ZA" sz="1600" b="0" i="0" u="none" strike="noStrike" kern="1200" cap="none" spc="0" normalizeH="0" baseline="0" noProof="0" err="1">
                <a:ln>
                  <a:noFill/>
                </a:ln>
                <a:solidFill>
                  <a:srgbClr val="000000"/>
                </a:solidFill>
                <a:effectLst/>
                <a:uLnTx/>
                <a:uFillTx/>
                <a:latin typeface="Open Sans Light"/>
                <a:ea typeface="Open Sans Light"/>
                <a:cs typeface="Open Sans Light"/>
                <a:sym typeface="Open Sans"/>
              </a:rPr>
              <a:t>passrate</a:t>
            </a:r>
            <a:r>
              <a:rPr kumimoji="0" lang="en-ZA" sz="1600" b="0" i="0" u="none" strike="noStrike" kern="1200" cap="none" spc="0" normalizeH="0" baseline="0" noProof="0">
                <a:ln>
                  <a:noFill/>
                </a:ln>
                <a:solidFill>
                  <a:srgbClr val="000000"/>
                </a:solidFill>
                <a:effectLst/>
                <a:uLnTx/>
                <a:uFillTx/>
                <a:latin typeface="Open Sans Light"/>
                <a:ea typeface="Open Sans Light"/>
                <a:cs typeface="Open Sans Light"/>
                <a:sym typeface="Open Sans"/>
              </a:rPr>
              <a:t> with an overall mean score of 21.1.</a:t>
            </a:r>
            <a:endParaRPr lang="en-ZA" sz="1600" b="0" i="0" u="none" strike="noStrike" kern="1200" cap="none" spc="0" normalizeH="0" baseline="0" noProof="0">
              <a:ln>
                <a:noFill/>
              </a:ln>
              <a:solidFill>
                <a:srgbClr val="000000"/>
              </a:solidFill>
              <a:effectLst/>
              <a:uLnTx/>
              <a:uFillTx/>
              <a:latin typeface="Open Sans Light"/>
              <a:ea typeface="Open Sans Light"/>
              <a:cs typeface="Open Sans Light"/>
            </a:endParaRPr>
          </a:p>
          <a:p>
            <a:pPr algn="l">
              <a:defRPr/>
            </a:pPr>
            <a:endParaRPr lang="en-US" sz="1600"/>
          </a:p>
          <a:p>
            <a:pPr algn="l">
              <a:defRPr/>
            </a:pPr>
            <a:endParaRPr lang="en-US" sz="1600"/>
          </a:p>
          <a:p>
            <a:pPr marL="0" marR="0" lvl="0" indent="0" algn="l" defTabSz="914400">
              <a:lnSpc>
                <a:spcPct val="100000"/>
              </a:lnSpc>
              <a:spcBef>
                <a:spcPts val="60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Open Sans"/>
                <a:ea typeface="Open Sans"/>
                <a:cs typeface="Open Sans"/>
                <a:sym typeface="Open Sans"/>
              </a:rPr>
              <a:t>Scorable Submissions</a:t>
            </a:r>
            <a:endParaRPr lang="en-US" sz="1400"/>
          </a:p>
          <a:p>
            <a:pPr marL="0" marR="0" lvl="0" indent="0" algn="l" defTabSz="914400" rtl="0" eaLnBrk="0" fontAlgn="base" latinLnBrk="0" hangingPunct="0">
              <a:lnSpc>
                <a:spcPct val="100000"/>
              </a:lnSpc>
              <a:spcBef>
                <a:spcPts val="600"/>
              </a:spcBef>
              <a:spcAft>
                <a:spcPts val="0"/>
              </a:spcAft>
              <a:buClrTx/>
              <a:buSzTx/>
              <a:buFontTx/>
              <a:buNone/>
              <a:tabLst/>
              <a:defRPr/>
            </a:pPr>
            <a:r>
              <a:rPr kumimoji="0" lang="en-ZA" sz="1600" b="0" i="0" u="none" strike="noStrike" kern="1200" cap="none" spc="0" normalizeH="0" baseline="0" noProof="0">
                <a:ln>
                  <a:noFill/>
                </a:ln>
                <a:solidFill>
                  <a:srgbClr val="000000"/>
                </a:solidFill>
                <a:effectLst/>
                <a:uLnTx/>
                <a:uFillTx/>
                <a:latin typeface="Open Sans Light"/>
                <a:ea typeface="Open Sans Light"/>
                <a:cs typeface="Open Sans Light"/>
                <a:sym typeface="Open Sans"/>
              </a:rPr>
              <a:t>Almost 100% scorable submissions (1 </a:t>
            </a:r>
            <a:r>
              <a:rPr kumimoji="0" lang="en-ZA" sz="1600" b="0" i="0" u="none" strike="noStrike" kern="1200" cap="none" spc="0" normalizeH="0" baseline="0" noProof="0" err="1">
                <a:ln>
                  <a:noFill/>
                </a:ln>
                <a:solidFill>
                  <a:srgbClr val="000000"/>
                </a:solidFill>
                <a:effectLst/>
                <a:uLnTx/>
                <a:uFillTx/>
                <a:latin typeface="Open Sans Light"/>
                <a:ea typeface="Open Sans Light"/>
                <a:cs typeface="Open Sans Light"/>
                <a:sym typeface="Open Sans"/>
              </a:rPr>
              <a:t>unscorable</a:t>
            </a:r>
            <a:r>
              <a:rPr kumimoji="0" lang="en-ZA" sz="1600" b="0" i="0" u="none" strike="noStrike" kern="1200" cap="none" spc="0" normalizeH="0" baseline="0" noProof="0">
                <a:ln>
                  <a:noFill/>
                </a:ln>
                <a:solidFill>
                  <a:srgbClr val="000000"/>
                </a:solidFill>
                <a:effectLst/>
                <a:uLnTx/>
                <a:uFillTx/>
                <a:latin typeface="Open Sans Light"/>
                <a:ea typeface="Open Sans Light"/>
                <a:cs typeface="Open Sans Light"/>
                <a:sym typeface="Open Sans"/>
              </a:rPr>
              <a:t>)</a:t>
            </a:r>
            <a:endParaRPr lang="en-ZA" sz="1600" b="0" i="0" u="none" strike="noStrike" kern="1200" cap="none" spc="0" normalizeH="0" baseline="0" noProof="0">
              <a:ln>
                <a:noFill/>
              </a:ln>
              <a:solidFill>
                <a:srgbClr val="000000"/>
              </a:solidFill>
              <a:effectLst/>
              <a:uLnTx/>
              <a:uFillTx/>
              <a:latin typeface="Open Sans Light"/>
              <a:ea typeface="Open Sans Light"/>
              <a:cs typeface="Open Sans Light"/>
            </a:endParaRPr>
          </a:p>
          <a:p>
            <a:pPr marL="0" marR="0" lvl="0" indent="0" algn="l" defTabSz="914400" rtl="0" eaLnBrk="0" fontAlgn="base" latinLnBrk="0" hangingPunct="0">
              <a:lnSpc>
                <a:spcPct val="100000"/>
              </a:lnSpc>
              <a:spcBef>
                <a:spcPts val="60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Open Sans"/>
              <a:ea typeface="Open Sans"/>
              <a:cs typeface="Open Sans"/>
              <a:sym typeface="Open Sans"/>
            </a:endParaRPr>
          </a:p>
          <a:p>
            <a:pPr marL="0" marR="0" lvl="0" indent="0" algn="l" defTabSz="914400" rtl="0" eaLnBrk="0" fontAlgn="base" latinLnBrk="0" hangingPunct="0">
              <a:lnSpc>
                <a:spcPct val="100000"/>
              </a:lnSpc>
              <a:spcBef>
                <a:spcPts val="60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Open Sans"/>
              <a:ea typeface="Open Sans"/>
              <a:cs typeface="Open Sans"/>
              <a:sym typeface="Open Sans"/>
            </a:endParaRPr>
          </a:p>
          <a:p>
            <a:pPr marL="0" marR="0" lvl="0" indent="0" algn="l" defTabSz="914400" rtl="0" eaLnBrk="0" fontAlgn="base" latinLnBrk="0" hangingPunct="0">
              <a:lnSpc>
                <a:spcPct val="100000"/>
              </a:lnSpc>
              <a:spcBef>
                <a:spcPts val="60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Open Sans"/>
                <a:ea typeface="Open Sans"/>
                <a:cs typeface="Open Sans"/>
                <a:sym typeface="Open Sans"/>
              </a:rPr>
              <a:t>Submissions</a:t>
            </a:r>
            <a:endParaRPr lang="en-US" sz="1600" b="1" i="0" u="none" strike="noStrike" kern="1200" cap="none" spc="0" normalizeH="0" baseline="0" noProof="0">
              <a:ln>
                <a:noFill/>
              </a:ln>
              <a:solidFill>
                <a:srgbClr val="000000"/>
              </a:solidFill>
              <a:effectLst/>
              <a:uLnTx/>
              <a:uFillTx/>
              <a:latin typeface="Open Sans"/>
              <a:ea typeface="Open Sans"/>
              <a:cs typeface="Open Sans"/>
            </a:endParaRPr>
          </a:p>
          <a:p>
            <a:pPr marL="0" marR="0" lvl="0" indent="0" algn="l" defTabSz="914400" rtl="0" eaLnBrk="0" fontAlgn="base" latinLnBrk="0" hangingPunct="0">
              <a:lnSpc>
                <a:spcPct val="100000"/>
              </a:lnSpc>
              <a:spcBef>
                <a:spcPts val="600"/>
              </a:spcBef>
              <a:spcAft>
                <a:spcPts val="0"/>
              </a:spcAft>
              <a:buClrTx/>
              <a:buSzTx/>
              <a:buFontTx/>
              <a:buNone/>
              <a:tabLst/>
              <a:defRPr/>
            </a:pPr>
            <a:r>
              <a:rPr kumimoji="0" lang="en-ZA" sz="1600" b="0" i="0" u="none" strike="noStrike" kern="1200" cap="none" spc="0" normalizeH="0" baseline="0" noProof="0">
                <a:ln>
                  <a:noFill/>
                </a:ln>
                <a:solidFill>
                  <a:srgbClr val="000000"/>
                </a:solidFill>
                <a:effectLst/>
                <a:uLnTx/>
                <a:uFillTx/>
                <a:latin typeface="Open Sans Light"/>
                <a:ea typeface="Open Sans Light"/>
                <a:cs typeface="Open Sans Light"/>
                <a:sym typeface="Open Sans"/>
              </a:rPr>
              <a:t>There were 236 candidates registered (93% of those registered submitted an assessment)</a:t>
            </a:r>
            <a:endParaRPr lang="en-ZA" sz="1600" b="0" i="0" u="none" strike="noStrike" kern="1200" cap="none" spc="0" normalizeH="0" baseline="0" noProof="0">
              <a:ln>
                <a:noFill/>
              </a:ln>
              <a:solidFill>
                <a:srgbClr val="000000"/>
              </a:solidFill>
              <a:effectLst/>
              <a:uLnTx/>
              <a:uFillTx/>
              <a:latin typeface="Open Sans Light"/>
              <a:ea typeface="Open Sans Light"/>
              <a:cs typeface="Open Sans Light"/>
            </a:endParaRPr>
          </a:p>
        </p:txBody>
      </p:sp>
      <p:cxnSp>
        <p:nvCxnSpPr>
          <p:cNvPr id="3" name="Straight Connector 2">
            <a:extLst>
              <a:ext uri="{FF2B5EF4-FFF2-40B4-BE49-F238E27FC236}">
                <a16:creationId xmlns:a16="http://schemas.microsoft.com/office/drawing/2014/main" id="{C0AD0494-8931-E7D8-FD42-DEAF659F6493}"/>
              </a:ext>
              <a:ext uri="{C183D7F6-B498-43B3-948B-1728B52AA6E4}">
                <adec:decorative xmlns:adec="http://schemas.microsoft.com/office/drawing/2017/decorative" val="1"/>
              </a:ext>
            </a:extLst>
          </p:cNvPr>
          <p:cNvCxnSpPr>
            <a:cxnSpLocks/>
          </p:cNvCxnSpPr>
          <p:nvPr/>
        </p:nvCxnSpPr>
        <p:spPr>
          <a:xfrm>
            <a:off x="5145945" y="5222100"/>
            <a:ext cx="1665428" cy="0"/>
          </a:xfrm>
          <a:prstGeom prst="line">
            <a:avLst/>
          </a:prstGeom>
          <a:noFill/>
          <a:ln w="12700" cap="flat">
            <a:solidFill>
              <a:schemeClr val="tx1"/>
            </a:solidFill>
            <a:prstDash val="solid"/>
            <a:miter lim="800000"/>
          </a:ln>
          <a:effectLst/>
          <a:sp3d/>
        </p:spPr>
        <p:style>
          <a:lnRef idx="0">
            <a:scrgbClr r="0" g="0" b="0"/>
          </a:lnRef>
          <a:fillRef idx="0">
            <a:scrgbClr r="0" g="0" b="0"/>
          </a:fillRef>
          <a:effectRef idx="0">
            <a:scrgbClr r="0" g="0" b="0"/>
          </a:effectRef>
          <a:fontRef idx="none"/>
        </p:style>
      </p:cxnSp>
      <p:cxnSp>
        <p:nvCxnSpPr>
          <p:cNvPr id="5" name="Straight Connector 4">
            <a:extLst>
              <a:ext uri="{FF2B5EF4-FFF2-40B4-BE49-F238E27FC236}">
                <a16:creationId xmlns:a16="http://schemas.microsoft.com/office/drawing/2014/main" id="{45F3F253-EFAD-FD22-5DBD-F823B399054B}"/>
              </a:ext>
              <a:ext uri="{C183D7F6-B498-43B3-948B-1728B52AA6E4}">
                <adec:decorative xmlns:adec="http://schemas.microsoft.com/office/drawing/2017/decorative" val="1"/>
              </a:ext>
            </a:extLst>
          </p:cNvPr>
          <p:cNvCxnSpPr>
            <a:cxnSpLocks/>
          </p:cNvCxnSpPr>
          <p:nvPr/>
        </p:nvCxnSpPr>
        <p:spPr>
          <a:xfrm>
            <a:off x="4650784" y="2924172"/>
            <a:ext cx="2407242" cy="10160"/>
          </a:xfrm>
          <a:prstGeom prst="line">
            <a:avLst/>
          </a:prstGeom>
          <a:noFill/>
          <a:ln w="12700" cap="flat">
            <a:solidFill>
              <a:schemeClr val="tx1"/>
            </a:solidFill>
            <a:prstDash val="solid"/>
            <a:miter lim="800000"/>
          </a:ln>
          <a:effectLst/>
          <a:sp3d/>
        </p:spPr>
        <p:style>
          <a:lnRef idx="0">
            <a:scrgbClr r="0" g="0" b="0"/>
          </a:lnRef>
          <a:fillRef idx="0">
            <a:scrgbClr r="0" g="0" b="0"/>
          </a:fillRef>
          <a:effectRef idx="0">
            <a:scrgbClr r="0" g="0" b="0"/>
          </a:effectRef>
          <a:fontRef idx="none"/>
        </p:style>
      </p:cxnSp>
      <p:sp>
        <p:nvSpPr>
          <p:cNvPr id="2" name="Slide Number Placeholder 1">
            <a:extLst>
              <a:ext uri="{FF2B5EF4-FFF2-40B4-BE49-F238E27FC236}">
                <a16:creationId xmlns:a16="http://schemas.microsoft.com/office/drawing/2014/main" id="{A1A8E698-93F3-654C-9919-A12F51E455F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D9D03B-B0CE-F149-B9E8-CD52DE1054E7}" type="slidenum">
              <a:rPr kumimoji="0" lang="en-US" sz="1000" b="0" i="0" u="none" strike="noStrike" kern="1200" cap="none" spc="0" normalizeH="0" baseline="0" noProof="0" smtClean="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000" b="0" i="0" u="none" strike="noStrike" kern="1200" cap="none" spc="0" normalizeH="0" baseline="0" noProof="0">
              <a:ln>
                <a:noFill/>
              </a:ln>
              <a:solidFill>
                <a:srgbClr val="000000"/>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146773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0" name="Rectangle 39">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42" name="Straight Connector 41">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44" name="Rectangle 43">
            <a:extLst>
              <a:ext uri="{FF2B5EF4-FFF2-40B4-BE49-F238E27FC236}">
                <a16:creationId xmlns:a16="http://schemas.microsoft.com/office/drawing/2014/main" id="{33428ACC-71EC-4171-9527-10983BA6B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CB9E06-8D5A-F88E-E5CC-F2D8F51DF2ED}"/>
              </a:ext>
            </a:extLst>
          </p:cNvPr>
          <p:cNvSpPr>
            <a:spLocks noGrp="1"/>
          </p:cNvSpPr>
          <p:nvPr>
            <p:ph type="title"/>
          </p:nvPr>
        </p:nvSpPr>
        <p:spPr>
          <a:xfrm>
            <a:off x="8141110" y="639097"/>
            <a:ext cx="3401961" cy="3686015"/>
          </a:xfrm>
        </p:spPr>
        <p:txBody>
          <a:bodyPr vert="horz" lIns="91440" tIns="45720" rIns="91440" bIns="45720" rtlCol="0" anchor="b">
            <a:normAutofit/>
          </a:bodyPr>
          <a:lstStyle/>
          <a:p>
            <a:r>
              <a:rPr lang="en-US" sz="6600">
                <a:solidFill>
                  <a:schemeClr val="tx1">
                    <a:lumMod val="85000"/>
                    <a:lumOff val="15000"/>
                  </a:schemeClr>
                </a:solidFill>
              </a:rPr>
              <a:t>Pass Rate by Pathway</a:t>
            </a:r>
          </a:p>
        </p:txBody>
      </p:sp>
      <p:pic>
        <p:nvPicPr>
          <p:cNvPr id="7" name="Content Placeholder 6" descr="Bar graph&#10;Pass rate by pathway&#10;District intern- 90%&#10;ITEP- 100%&#10;Residency 100%&#10;University intern- 96%&#10;University Private School- 100%&#10;University Student Teaching Program- 98%">
            <a:extLst>
              <a:ext uri="{FF2B5EF4-FFF2-40B4-BE49-F238E27FC236}">
                <a16:creationId xmlns:a16="http://schemas.microsoft.com/office/drawing/2014/main" id="{5AB994D0-179C-B2E4-9F4D-62E65060E974}"/>
              </a:ext>
            </a:extLst>
          </p:cNvPr>
          <p:cNvPicPr>
            <a:picLocks noGrp="1" noChangeAspect="1"/>
          </p:cNvPicPr>
          <p:nvPr>
            <p:ph sz="quarter" idx="4294967295"/>
          </p:nvPr>
        </p:nvPicPr>
        <p:blipFill rotWithShape="1">
          <a:blip r:embed="rId3"/>
          <a:srcRect l="45" t="-1" r="-69" b="-1"/>
          <a:stretch/>
        </p:blipFill>
        <p:spPr>
          <a:xfrm>
            <a:off x="633999" y="1196567"/>
            <a:ext cx="6912217" cy="3941183"/>
          </a:xfrm>
          <a:prstGeom prst="rect">
            <a:avLst/>
          </a:prstGeom>
        </p:spPr>
      </p:pic>
      <p:cxnSp>
        <p:nvCxnSpPr>
          <p:cNvPr id="46" name="Straight Connector 45">
            <a:extLst>
              <a:ext uri="{FF2B5EF4-FFF2-40B4-BE49-F238E27FC236}">
                <a16:creationId xmlns:a16="http://schemas.microsoft.com/office/drawing/2014/main" id="{BA22713B-ABB6-4391-97F9-0449A2B9B6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209305" y="4343400"/>
            <a:ext cx="320040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48" name="Rectangle 47">
            <a:extLst>
              <a:ext uri="{FF2B5EF4-FFF2-40B4-BE49-F238E27FC236}">
                <a16:creationId xmlns:a16="http://schemas.microsoft.com/office/drawing/2014/main" id="{2B9BBBC4-97A3-47D2-BFFE-A68530CDB9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rgbClr val="FFB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0" name="Rectangle 49">
            <a:extLst>
              <a:ext uri="{FF2B5EF4-FFF2-40B4-BE49-F238E27FC236}">
                <a16:creationId xmlns:a16="http://schemas.microsoft.com/office/drawing/2014/main" id="{78967BEA-EA6A-4FF1-94E2-B010B61A3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5" name="Slide Number Placeholder 4">
            <a:extLst>
              <a:ext uri="{FF2B5EF4-FFF2-40B4-BE49-F238E27FC236}">
                <a16:creationId xmlns:a16="http://schemas.microsoft.com/office/drawing/2014/main" id="{622E7A91-2A46-EE29-2CC3-47D8AEEFC468}"/>
              </a:ext>
            </a:extLst>
          </p:cNvPr>
          <p:cNvSpPr>
            <a:spLocks noGrp="1"/>
          </p:cNvSpPr>
          <p:nvPr>
            <p:ph type="sldNum" sz="quarter" idx="12"/>
          </p:nvPr>
        </p:nvSpPr>
        <p:spPr>
          <a:xfrm>
            <a:off x="9900458" y="6459785"/>
            <a:ext cx="1312025" cy="365125"/>
          </a:xfrm>
        </p:spPr>
        <p:txBody>
          <a:bodyPr vert="horz" lIns="91440" tIns="45720" rIns="91440" bIns="45720" rtlCol="0" anchor="ctr">
            <a:normAutofit/>
          </a:bodyPr>
          <a:lstStyle/>
          <a:p>
            <a:pPr defTabSz="914400">
              <a:spcAft>
                <a:spcPts val="600"/>
              </a:spcAft>
              <a:defRPr/>
            </a:pPr>
            <a:fld id="{16F0F2AA-7572-DC4D-AB68-865F32F517C3}" type="slidenum">
              <a:rPr lang="en-US"/>
              <a:pPr defTabSz="914400">
                <a:spcAft>
                  <a:spcPts val="600"/>
                </a:spcAft>
                <a:defRPr/>
              </a:pPr>
              <a:t>22</a:t>
            </a:fld>
            <a:endParaRPr lang="en-US"/>
          </a:p>
        </p:txBody>
      </p:sp>
    </p:spTree>
    <p:extLst>
      <p:ext uri="{BB962C8B-B14F-4D97-AF65-F5344CB8AC3E}">
        <p14:creationId xmlns:p14="http://schemas.microsoft.com/office/powerpoint/2010/main" val="196558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45602-4963-3081-EFD0-709109BDF9AD}"/>
              </a:ext>
            </a:extLst>
          </p:cNvPr>
          <p:cNvSpPr>
            <a:spLocks noGrp="1"/>
          </p:cNvSpPr>
          <p:nvPr>
            <p:ph type="title"/>
          </p:nvPr>
        </p:nvSpPr>
        <p:spPr>
          <a:xfrm>
            <a:off x="1066800" y="58003"/>
            <a:ext cx="10058400" cy="1450757"/>
          </a:xfrm>
        </p:spPr>
        <p:txBody>
          <a:bodyPr lIns="91440" tIns="45720" rIns="91440" bIns="45720" anchorCtr="0">
            <a:normAutofit/>
          </a:bodyPr>
          <a:lstStyle/>
          <a:p>
            <a:r>
              <a:rPr lang="en-US">
                <a:latin typeface="Open Sans Light"/>
                <a:ea typeface="Open Sans Light"/>
                <a:cs typeface="Open Sans Light"/>
              </a:rPr>
              <a:t>Pass Rate by Ethnicity</a:t>
            </a:r>
            <a:endParaRPr lang="en-US"/>
          </a:p>
        </p:txBody>
      </p:sp>
      <p:graphicFrame>
        <p:nvGraphicFramePr>
          <p:cNvPr id="18" name="Content Placeholder 17">
            <a:extLst>
              <a:ext uri="{FF2B5EF4-FFF2-40B4-BE49-F238E27FC236}">
                <a16:creationId xmlns:a16="http://schemas.microsoft.com/office/drawing/2014/main" id="{75D7DF86-C2B4-5EB9-5616-29189C2CCA6D}"/>
              </a:ext>
            </a:extLst>
          </p:cNvPr>
          <p:cNvGraphicFramePr>
            <a:graphicFrameLocks noGrp="1"/>
          </p:cNvGraphicFramePr>
          <p:nvPr>
            <p:ph idx="1"/>
            <p:extLst>
              <p:ext uri="{D42A27DB-BD31-4B8C-83A1-F6EECF244321}">
                <p14:modId xmlns:p14="http://schemas.microsoft.com/office/powerpoint/2010/main" val="3158345087"/>
              </p:ext>
            </p:extLst>
          </p:nvPr>
        </p:nvGraphicFramePr>
        <p:xfrm>
          <a:off x="960119" y="1523909"/>
          <a:ext cx="10612755" cy="4663440"/>
        </p:xfrm>
        <a:graphic>
          <a:graphicData uri="http://schemas.openxmlformats.org/drawingml/2006/table">
            <a:tbl>
              <a:tblPr firstRow="1" bandRow="1"/>
              <a:tblGrid>
                <a:gridCol w="6411920">
                  <a:extLst>
                    <a:ext uri="{9D8B030D-6E8A-4147-A177-3AD203B41FA5}">
                      <a16:colId xmlns:a16="http://schemas.microsoft.com/office/drawing/2014/main" val="1623742572"/>
                    </a:ext>
                  </a:extLst>
                </a:gridCol>
                <a:gridCol w="1551618">
                  <a:extLst>
                    <a:ext uri="{9D8B030D-6E8A-4147-A177-3AD203B41FA5}">
                      <a16:colId xmlns:a16="http://schemas.microsoft.com/office/drawing/2014/main" val="2499791735"/>
                    </a:ext>
                  </a:extLst>
                </a:gridCol>
                <a:gridCol w="1250830">
                  <a:extLst>
                    <a:ext uri="{9D8B030D-6E8A-4147-A177-3AD203B41FA5}">
                      <a16:colId xmlns:a16="http://schemas.microsoft.com/office/drawing/2014/main" val="3445018638"/>
                    </a:ext>
                  </a:extLst>
                </a:gridCol>
                <a:gridCol w="1398387">
                  <a:extLst>
                    <a:ext uri="{9D8B030D-6E8A-4147-A177-3AD203B41FA5}">
                      <a16:colId xmlns:a16="http://schemas.microsoft.com/office/drawing/2014/main" val="1153851133"/>
                    </a:ext>
                  </a:extLst>
                </a:gridCol>
              </a:tblGrid>
              <a:tr h="144145">
                <a:tc>
                  <a:txBody>
                    <a:bodyPr/>
                    <a:lstStyle/>
                    <a:p>
                      <a:pPr marL="0" marR="0" algn="ctr">
                        <a:spcBef>
                          <a:spcPts val="0"/>
                        </a:spcBef>
                        <a:spcAft>
                          <a:spcPts val="0"/>
                        </a:spcAft>
                      </a:pPr>
                      <a:r>
                        <a:rPr lang="en-US" sz="1800" b="1">
                          <a:solidFill>
                            <a:srgbClr val="000000"/>
                          </a:solidFill>
                          <a:effectLst/>
                          <a:latin typeface="Calibri" panose="020F0502020204030204" pitchFamily="34" charset="0"/>
                          <a:ea typeface="Calibri" panose="020F0502020204030204" pitchFamily="34" charset="0"/>
                          <a:cs typeface="Arial" panose="020B0604020202020204" pitchFamily="34" charset="0"/>
                        </a:rPr>
                        <a:t>Ethnicity</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1800" b="1">
                          <a:solidFill>
                            <a:srgbClr val="000000"/>
                          </a:solidFill>
                          <a:effectLst/>
                          <a:latin typeface="Calibri" panose="020F0502020204030204" pitchFamily="34" charset="0"/>
                          <a:ea typeface="Calibri" panose="020F0502020204030204" pitchFamily="34" charset="0"/>
                          <a:cs typeface="Arial" panose="020B0604020202020204" pitchFamily="34" charset="0"/>
                        </a:rPr>
                        <a:t>N Submitted</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1800" b="1" kern="1200">
                          <a:solidFill>
                            <a:srgbClr val="000000"/>
                          </a:solidFill>
                          <a:effectLst/>
                          <a:latin typeface="Calibri" panose="020F0502020204030204" pitchFamily="34" charset="0"/>
                          <a:ea typeface="Calibri" panose="020F0502020204030204" pitchFamily="34" charset="0"/>
                          <a:cs typeface="Arial" panose="020B0604020202020204" pitchFamily="34" charset="0"/>
                        </a:rPr>
                        <a:t>N Passed</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1800" b="1">
                          <a:solidFill>
                            <a:srgbClr val="000000"/>
                          </a:solidFill>
                          <a:effectLst/>
                          <a:latin typeface="Calibri" panose="020F0502020204030204" pitchFamily="34" charset="0"/>
                          <a:ea typeface="Calibri" panose="020F0502020204030204" pitchFamily="34" charset="0"/>
                          <a:cs typeface="Arial" panose="020B0604020202020204" pitchFamily="34" charset="0"/>
                        </a:rPr>
                        <a:t>N Not Passed</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730379326"/>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African American/Black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kern="1200">
                          <a:solidFill>
                            <a:srgbClr val="000000"/>
                          </a:solidFill>
                          <a:effectLst/>
                          <a:latin typeface="Calibri" panose="020F0502020204030204" pitchFamily="34" charset="0"/>
                          <a:ea typeface="Calibri" panose="020F0502020204030204" pitchFamily="34" charset="0"/>
                          <a:cs typeface="Arial" panose="020B0604020202020204" pitchFamily="34" charset="0"/>
                        </a:rPr>
                        <a:t>14</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78427501"/>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Asian Indian American/Asian Indian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35339164"/>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Chinese American/Chinese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46167785"/>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Choose not to response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77363593"/>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Filipino American/Filipino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909473"/>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Japanese American/Japanese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56753829"/>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Laotian American/Laotian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13173142"/>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Latino/Latin American/Puerto Rican/Other Hispanic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11421063"/>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Mexican American/Chicano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67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65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74727026"/>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Native American/American Indian/Alaskan Native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47829223"/>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Other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34125092"/>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Other Southeast Asian American/Southeast Asian (e.g., Hmong, Khmer)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75667111"/>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Vietnamese American/Vietnamese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96570521"/>
                  </a:ext>
                </a:extLst>
              </a:tr>
              <a:tr h="182880">
                <a:tc>
                  <a:txBody>
                    <a:bodyPr/>
                    <a:lstStyle/>
                    <a:p>
                      <a:pPr marL="0" marR="0">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White (non-Hispanic)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85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83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21905818"/>
                  </a:ext>
                </a:extLst>
              </a:tr>
              <a:tr h="182880">
                <a:tc>
                  <a:txBody>
                    <a:bodyPr/>
                    <a:lstStyle/>
                    <a:p>
                      <a:pPr marL="0" marR="0">
                        <a:spcBef>
                          <a:spcPts val="0"/>
                        </a:spcBef>
                        <a:spcAft>
                          <a:spcPts val="0"/>
                        </a:spcAft>
                      </a:pPr>
                      <a:r>
                        <a:rPr lang="en-US" sz="1800" b="1">
                          <a:effectLst/>
                          <a:latin typeface="Calibri" panose="020F0502020204030204" pitchFamily="34" charset="0"/>
                          <a:ea typeface="Calibri" panose="020F0502020204030204" pitchFamily="34" charset="0"/>
                          <a:cs typeface="Arial" panose="020B0604020202020204" pitchFamily="34" charset="0"/>
                        </a:rPr>
                        <a:t>Total</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b="1">
                          <a:effectLst/>
                          <a:latin typeface="Calibri" panose="020F0502020204030204" pitchFamily="34" charset="0"/>
                          <a:ea typeface="Calibri" panose="020F0502020204030204" pitchFamily="34" charset="0"/>
                          <a:cs typeface="Arial" panose="020B0604020202020204" pitchFamily="34" charset="0"/>
                        </a:rPr>
                        <a:t>219</a:t>
                      </a:r>
                      <a:r>
                        <a:rPr lang="en-US" sz="1800" b="1" baseline="30000">
                          <a:effectLst/>
                          <a:latin typeface="Calibri" panose="020F0502020204030204" pitchFamily="34" charset="0"/>
                          <a:ea typeface="Calibri" panose="020F0502020204030204" pitchFamily="34" charset="0"/>
                          <a:cs typeface="Calibri" panose="020F0502020204030204" pitchFamily="34" charset="0"/>
                          <a:hlinkClick r:id="rId3"/>
                        </a:rPr>
                        <a:t>*</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b="1">
                          <a:effectLst/>
                          <a:latin typeface="Calibri" panose="020F0502020204030204" pitchFamily="34" charset="0"/>
                          <a:ea typeface="Calibri" panose="020F0502020204030204" pitchFamily="34" charset="0"/>
                          <a:cs typeface="Arial" panose="020B0604020202020204" pitchFamily="34" charset="0"/>
                        </a:rPr>
                        <a:t>213</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1800" b="1" dirty="0">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1034244"/>
                  </a:ext>
                </a:extLst>
              </a:tr>
            </a:tbl>
          </a:graphicData>
        </a:graphic>
      </p:graphicFrame>
      <p:sp>
        <p:nvSpPr>
          <p:cNvPr id="21" name="Rectangle 9">
            <a:extLst>
              <a:ext uri="{FF2B5EF4-FFF2-40B4-BE49-F238E27FC236}">
                <a16:creationId xmlns:a16="http://schemas.microsoft.com/office/drawing/2014/main" id="{55215AFB-8CBB-F3C2-DA0F-F8B6BC60B3E3}"/>
              </a:ext>
            </a:extLst>
          </p:cNvPr>
          <p:cNvSpPr>
            <a:spLocks noChangeArrowheads="1"/>
          </p:cNvSpPr>
          <p:nvPr/>
        </p:nvSpPr>
        <p:spPr bwMode="auto">
          <a:xfrm>
            <a:off x="320070" y="6448286"/>
            <a:ext cx="4073551"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3000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a:t>
            </a:r>
            <a:r>
              <a:rPr kumimoji="0" lang="en-US" altLang="en-US" sz="10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kumimoji="0" lang="en-US" altLang="en-US" sz="8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219 submissions were received.  One submission was </a:t>
            </a:r>
            <a:r>
              <a:rPr kumimoji="0" lang="en-US" altLang="en-US" sz="800" b="1" i="0" u="none" strike="noStrike" cap="none" normalizeH="0" baseline="0" err="1">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unscorable</a:t>
            </a:r>
            <a:r>
              <a:rPr kumimoji="0" lang="en-US" altLang="en-US" sz="800" b="1" i="0" u="none" strike="noStrike" cap="none" normalizeH="0" baseline="0">
                <a:ln>
                  <a:noFill/>
                </a:ln>
                <a:solidFill>
                  <a:schemeClr val="bg1"/>
                </a:solidFill>
                <a:effectLst/>
                <a:latin typeface="Calibri" panose="020F0502020204030204" pitchFamily="34" charset="0"/>
                <a:ea typeface="Calibri" panose="020F0502020204030204" pitchFamily="34" charset="0"/>
                <a:cs typeface="Arial" panose="020B0604020202020204" pitchFamily="34" charset="0"/>
              </a:rPr>
              <a:t> due to missing evidence.</a:t>
            </a:r>
            <a:endParaRPr kumimoji="0" lang="en-US" altLang="en-US" sz="1800" b="1" i="0" u="none" strike="noStrike" cap="none" normalizeH="0" baseline="0">
              <a:ln>
                <a:noFill/>
              </a:ln>
              <a:solidFill>
                <a:schemeClr val="bg1"/>
              </a:solidFill>
              <a:effectLst/>
              <a:latin typeface="Arial" panose="020B0604020202020204" pitchFamily="34" charset="0"/>
            </a:endParaRPr>
          </a:p>
        </p:txBody>
      </p:sp>
      <p:sp>
        <p:nvSpPr>
          <p:cNvPr id="5" name="Slide Number Placeholder 4">
            <a:extLst>
              <a:ext uri="{FF2B5EF4-FFF2-40B4-BE49-F238E27FC236}">
                <a16:creationId xmlns:a16="http://schemas.microsoft.com/office/drawing/2014/main" id="{AC3D0EFD-5193-6C2C-7D42-6CBAF6DFC2E8}"/>
              </a:ext>
            </a:extLst>
          </p:cNvPr>
          <p:cNvSpPr>
            <a:spLocks noGrp="1"/>
          </p:cNvSpPr>
          <p:nvPr>
            <p:ph type="sldNum" sz="quarter" idx="12"/>
          </p:nvPr>
        </p:nvSpPr>
        <p:spPr>
          <a:xfrm>
            <a:off x="9900458" y="6459785"/>
            <a:ext cx="1312025" cy="365125"/>
          </a:xfrm>
        </p:spPr>
        <p:txBody>
          <a:bodyPr>
            <a:normAutofit/>
          </a:bodyPr>
          <a:lstStyle/>
          <a:p>
            <a:pPr>
              <a:spcAft>
                <a:spcPts val="600"/>
              </a:spcAft>
              <a:defRPr/>
            </a:pPr>
            <a:fld id="{16F0F2AA-7572-DC4D-AB68-865F32F517C3}" type="slidenum">
              <a:rPr lang="en-US" smtClean="0"/>
              <a:pPr>
                <a:spcAft>
                  <a:spcPts val="600"/>
                </a:spcAft>
                <a:defRPr/>
              </a:pPr>
              <a:t>23</a:t>
            </a:fld>
            <a:endParaRPr lang="en-US"/>
          </a:p>
        </p:txBody>
      </p:sp>
    </p:spTree>
    <p:extLst>
      <p:ext uri="{BB962C8B-B14F-4D97-AF65-F5344CB8AC3E}">
        <p14:creationId xmlns:p14="http://schemas.microsoft.com/office/powerpoint/2010/main" val="2232855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N Total Score Distribution&#10;&#10;Total Score and Frequency&#10;37- 1&#10;36- 2&#10;35- 2&#10;34- 1&#10;33- 1&#10;32- 2&#10;31- 2&#10;30- 10&#10;29- 8&#10;28- 9&#10;27- 7&#10;26- 12&#10;25- 8&#10;24- 11&#10;23- 10&#10;22- 10&#10;21- 13&#10;20- 10&#10;19- 13&#10;18- 14&#10;17- 7&#10;16- 19&#10;15- 24&#10;14- 17&#10;13- 2&#10;11-2&#10;8-1">
            <a:extLst>
              <a:ext uri="{FF2B5EF4-FFF2-40B4-BE49-F238E27FC236}">
                <a16:creationId xmlns:a16="http://schemas.microsoft.com/office/drawing/2014/main" id="{D8869C42-AFA3-86E5-EC97-01CA81E0EA3E}"/>
              </a:ext>
            </a:extLst>
          </p:cNvPr>
          <p:cNvPicPr>
            <a:picLocks noChangeAspect="1"/>
          </p:cNvPicPr>
          <p:nvPr/>
        </p:nvPicPr>
        <p:blipFill rotWithShape="1">
          <a:blip r:embed="rId3"/>
          <a:srcRect l="-914" t="531" r="-573" b="-10502"/>
          <a:stretch/>
        </p:blipFill>
        <p:spPr>
          <a:xfrm>
            <a:off x="0" y="115386"/>
            <a:ext cx="12191980" cy="6857990"/>
          </a:xfrm>
          <a:prstGeom prst="rect">
            <a:avLst/>
          </a:prstGeom>
        </p:spPr>
      </p:pic>
      <p:sp>
        <p:nvSpPr>
          <p:cNvPr id="5" name="Slide Number Placeholder 4">
            <a:extLst>
              <a:ext uri="{FF2B5EF4-FFF2-40B4-BE49-F238E27FC236}">
                <a16:creationId xmlns:a16="http://schemas.microsoft.com/office/drawing/2014/main" id="{F62EFEE1-1AD1-A391-9A41-698D3375F335}"/>
              </a:ext>
            </a:extLst>
          </p:cNvPr>
          <p:cNvSpPr>
            <a:spLocks noGrp="1"/>
          </p:cNvSpPr>
          <p:nvPr>
            <p:ph type="title" idx="4294967295"/>
          </p:nvPr>
        </p:nvSpPr>
        <p:spPr>
          <a:xfrm>
            <a:off x="9901238" y="6459538"/>
            <a:ext cx="1311275" cy="3651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16F0F2AA-7572-DC4D-AB68-865F32F517C3}" type="slidenum">
              <a:rPr kumimoji="0" lang="en-US" sz="1050" b="0" i="0" u="none" strike="noStrike" kern="1200" cap="none" spc="0" normalizeH="0" baseline="0" noProof="0" smtClean="0">
                <a:ln>
                  <a:noFill/>
                </a:ln>
                <a:solidFill>
                  <a:srgbClr val="FFFFFF"/>
                </a:solidFill>
                <a:effectLst/>
                <a:uLnTx/>
                <a:uFillTx/>
                <a:latin typeface="+mn-lt"/>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24</a:t>
            </a:fld>
            <a:endParaRPr kumimoji="0" lang="en-US" sz="1050" b="0" i="0" u="none" strike="noStrike" kern="1200" cap="none" spc="0" normalizeH="0" baseline="0" noProof="0" dirty="0">
              <a:ln>
                <a:noFill/>
              </a:ln>
              <a:solidFill>
                <a:srgbClr val="FFFFFF"/>
              </a:solidFill>
              <a:effectLst/>
              <a:uLnTx/>
              <a:uFillTx/>
              <a:latin typeface="+mn-lt"/>
              <a:ea typeface="+mn-ea"/>
              <a:cs typeface="+mn-cs"/>
            </a:endParaRPr>
          </a:p>
        </p:txBody>
      </p:sp>
      <p:sp>
        <p:nvSpPr>
          <p:cNvPr id="2" name="Flowchart: Connector 1" descr="orange circle around 21">
            <a:extLst>
              <a:ext uri="{FF2B5EF4-FFF2-40B4-BE49-F238E27FC236}">
                <a16:creationId xmlns:a16="http://schemas.microsoft.com/office/drawing/2014/main" id="{82C6E1BA-8230-C254-E90F-2ABC9C6DC0F7}"/>
              </a:ext>
            </a:extLst>
          </p:cNvPr>
          <p:cNvSpPr/>
          <p:nvPr/>
        </p:nvSpPr>
        <p:spPr>
          <a:xfrm>
            <a:off x="590550" y="3133725"/>
            <a:ext cx="257175" cy="133350"/>
          </a:xfrm>
          <a:prstGeom prst="flowChartConnector">
            <a:avLst/>
          </a:prstGeom>
          <a:noFill/>
          <a:ln w="28575" cap="flat" cmpd="sng" algn="ctr">
            <a:solidFill>
              <a:srgbClr val="FA690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2363518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BDED156-39B5-6DD5-61D4-CA7AF161CEBD}"/>
              </a:ext>
            </a:extLst>
          </p:cNvPr>
          <p:cNvSpPr>
            <a:spLocks noGrp="1"/>
          </p:cNvSpPr>
          <p:nvPr>
            <p:ph type="title"/>
          </p:nvPr>
        </p:nvSpPr>
        <p:spPr/>
        <p:txBody>
          <a:bodyPr/>
          <a:lstStyle/>
          <a:p>
            <a:r>
              <a:rPr lang="en-US"/>
              <a:t>Mean Scores by Credential Area</a:t>
            </a:r>
          </a:p>
        </p:txBody>
      </p:sp>
      <p:graphicFrame>
        <p:nvGraphicFramePr>
          <p:cNvPr id="5" name="Content Placeholder 4">
            <a:extLst>
              <a:ext uri="{FF2B5EF4-FFF2-40B4-BE49-F238E27FC236}">
                <a16:creationId xmlns:a16="http://schemas.microsoft.com/office/drawing/2014/main" id="{861B4922-1333-528D-CF3D-A061FB450F45}"/>
              </a:ext>
            </a:extLst>
          </p:cNvPr>
          <p:cNvGraphicFramePr>
            <a:graphicFrameLocks noGrp="1"/>
          </p:cNvGraphicFramePr>
          <p:nvPr>
            <p:ph idx="1"/>
            <p:extLst>
              <p:ext uri="{D42A27DB-BD31-4B8C-83A1-F6EECF244321}">
                <p14:modId xmlns:p14="http://schemas.microsoft.com/office/powerpoint/2010/main" val="2244001368"/>
              </p:ext>
            </p:extLst>
          </p:nvPr>
        </p:nvGraphicFramePr>
        <p:xfrm>
          <a:off x="1097280" y="2078384"/>
          <a:ext cx="10058401" cy="3657600"/>
        </p:xfrm>
        <a:graphic>
          <a:graphicData uri="http://schemas.openxmlformats.org/drawingml/2006/table">
            <a:tbl>
              <a:tblPr firstRow="1" bandRow="1"/>
              <a:tblGrid>
                <a:gridCol w="2090554">
                  <a:extLst>
                    <a:ext uri="{9D8B030D-6E8A-4147-A177-3AD203B41FA5}">
                      <a16:colId xmlns:a16="http://schemas.microsoft.com/office/drawing/2014/main" val="3825266032"/>
                    </a:ext>
                  </a:extLst>
                </a:gridCol>
                <a:gridCol w="1814898">
                  <a:extLst>
                    <a:ext uri="{9D8B030D-6E8A-4147-A177-3AD203B41FA5}">
                      <a16:colId xmlns:a16="http://schemas.microsoft.com/office/drawing/2014/main" val="1050166514"/>
                    </a:ext>
                  </a:extLst>
                </a:gridCol>
                <a:gridCol w="1376264">
                  <a:extLst>
                    <a:ext uri="{9D8B030D-6E8A-4147-A177-3AD203B41FA5}">
                      <a16:colId xmlns:a16="http://schemas.microsoft.com/office/drawing/2014/main" val="2595262495"/>
                    </a:ext>
                  </a:extLst>
                </a:gridCol>
                <a:gridCol w="2561381">
                  <a:extLst>
                    <a:ext uri="{9D8B030D-6E8A-4147-A177-3AD203B41FA5}">
                      <a16:colId xmlns:a16="http://schemas.microsoft.com/office/drawing/2014/main" val="512947550"/>
                    </a:ext>
                  </a:extLst>
                </a:gridCol>
                <a:gridCol w="718314">
                  <a:extLst>
                    <a:ext uri="{9D8B030D-6E8A-4147-A177-3AD203B41FA5}">
                      <a16:colId xmlns:a16="http://schemas.microsoft.com/office/drawing/2014/main" val="1725963200"/>
                    </a:ext>
                  </a:extLst>
                </a:gridCol>
                <a:gridCol w="724350">
                  <a:extLst>
                    <a:ext uri="{9D8B030D-6E8A-4147-A177-3AD203B41FA5}">
                      <a16:colId xmlns:a16="http://schemas.microsoft.com/office/drawing/2014/main" val="1449695728"/>
                    </a:ext>
                  </a:extLst>
                </a:gridCol>
                <a:gridCol w="772640">
                  <a:extLst>
                    <a:ext uri="{9D8B030D-6E8A-4147-A177-3AD203B41FA5}">
                      <a16:colId xmlns:a16="http://schemas.microsoft.com/office/drawing/2014/main" val="2301479500"/>
                    </a:ext>
                  </a:extLst>
                </a:gridCol>
              </a:tblGrid>
              <a:tr h="182880">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Credential Area</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N Candidates</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Pass Rate</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Overall Mean Score</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S.D.</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Min</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tc>
                  <a:txBody>
                    <a:bodyPr/>
                    <a:lstStyle/>
                    <a:p>
                      <a:pPr marL="0" marR="0" algn="ctr">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Arial" panose="020B0604020202020204" pitchFamily="34" charset="0"/>
                        </a:rPr>
                        <a:t>Max</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EAAAA"/>
                    </a:solidFill>
                  </a:tcPr>
                </a:tc>
                <a:extLst>
                  <a:ext uri="{0D108BD9-81ED-4DB2-BD59-A6C34878D82A}">
                    <a16:rowId xmlns:a16="http://schemas.microsoft.com/office/drawing/2014/main" val="1311129124"/>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MS- TK-3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58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98%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5.1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33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87813890"/>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MS- 4-8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5.7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34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47581455"/>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MMSN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66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97%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6.8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37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34991118"/>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ESN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42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95%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6.2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31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12258160"/>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ECSE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3.6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02680719"/>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DHH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6.4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2144601"/>
                  </a:ext>
                </a:extLst>
              </a:tr>
              <a:tr h="182880">
                <a:tc>
                  <a:txBody>
                    <a:bodyPr/>
                    <a:lstStyle/>
                    <a:p>
                      <a:pPr marL="0" marR="0">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EdSp- VI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a:effectLst/>
                          <a:latin typeface="Calibri" panose="020F0502020204030204" pitchFamily="34" charset="0"/>
                          <a:ea typeface="Calibri" panose="020F0502020204030204" pitchFamily="34" charset="0"/>
                          <a:cs typeface="Arial" panose="020B0604020202020204" pitchFamily="34" charset="0"/>
                        </a:rPr>
                        <a:t>23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08565677"/>
                  </a:ext>
                </a:extLst>
              </a:tr>
              <a:tr h="182880">
                <a:tc>
                  <a:txBody>
                    <a:bodyPr/>
                    <a:lstStyle/>
                    <a:p>
                      <a:pPr marL="0" marR="0">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Total</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218</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97%</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21</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5.9</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8</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a:spcBef>
                          <a:spcPts val="0"/>
                        </a:spcBef>
                        <a:spcAft>
                          <a:spcPts val="0"/>
                        </a:spcAft>
                      </a:pPr>
                      <a:r>
                        <a:rPr lang="en-US" sz="2400" b="1">
                          <a:effectLst/>
                          <a:latin typeface="Calibri" panose="020F0502020204030204" pitchFamily="34" charset="0"/>
                          <a:ea typeface="Calibri" panose="020F0502020204030204" pitchFamily="34" charset="0"/>
                          <a:cs typeface="Arial" panose="020B0604020202020204" pitchFamily="34" charset="0"/>
                        </a:rPr>
                        <a:t>37</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2409155"/>
                  </a:ext>
                </a:extLst>
              </a:tr>
            </a:tbl>
          </a:graphicData>
        </a:graphic>
      </p:graphicFrame>
      <p:sp>
        <p:nvSpPr>
          <p:cNvPr id="2" name="Slide Number Placeholder 1">
            <a:extLst>
              <a:ext uri="{FF2B5EF4-FFF2-40B4-BE49-F238E27FC236}">
                <a16:creationId xmlns:a16="http://schemas.microsoft.com/office/drawing/2014/main" id="{2DBFE350-8CC5-0D52-4FED-47378E950AEB}"/>
              </a:ext>
            </a:extLst>
          </p:cNvPr>
          <p:cNvSpPr>
            <a:spLocks noGrp="1"/>
          </p:cNvSpPr>
          <p:nvPr>
            <p:ph type="sldNum" sz="quarter" idx="12"/>
          </p:nvPr>
        </p:nvSpPr>
        <p:spPr/>
        <p:txBody>
          <a:bodyPr/>
          <a:lstStyle/>
          <a:p>
            <a:fld id="{D57F1E4F-1CFF-5643-939E-217C01CDF565}" type="slidenum">
              <a:rPr lang="en-US" smtClean="0"/>
              <a:pPr/>
              <a:t>25</a:t>
            </a:fld>
            <a:endParaRPr lang="en-US"/>
          </a:p>
        </p:txBody>
      </p:sp>
    </p:spTree>
    <p:extLst>
      <p:ext uri="{BB962C8B-B14F-4D97-AF65-F5344CB8AC3E}">
        <p14:creationId xmlns:p14="http://schemas.microsoft.com/office/powerpoint/2010/main" val="35911638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F240A2FC-E2C3-458D-96B4-5DF9028D93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9" name="Rectangle 28">
            <a:extLst>
              <a:ext uri="{FF2B5EF4-FFF2-40B4-BE49-F238E27FC236}">
                <a16:creationId xmlns:a16="http://schemas.microsoft.com/office/drawing/2014/main" id="{5F097929-F3D6-4D1F-8AFC-CF348171A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31" name="Straight Connector 30">
            <a:extLst>
              <a:ext uri="{FF2B5EF4-FFF2-40B4-BE49-F238E27FC236}">
                <a16:creationId xmlns:a16="http://schemas.microsoft.com/office/drawing/2014/main" id="{43074C91-9045-414B-B5F9-567DAE3EED2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33" name="Rectangle 32">
            <a:extLst>
              <a:ext uri="{FF2B5EF4-FFF2-40B4-BE49-F238E27FC236}">
                <a16:creationId xmlns:a16="http://schemas.microsoft.com/office/drawing/2014/main" id="{990BAFCD-EA0A-47F4-8B00-AAB1E67A90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49041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21D8EC4-8163-48C9-89D6-8555E98AB9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8A17C232-8DEF-185B-F1AB-63AB140B2979}"/>
              </a:ext>
            </a:extLst>
          </p:cNvPr>
          <p:cNvSpPr>
            <a:spLocks noGrp="1"/>
          </p:cNvSpPr>
          <p:nvPr>
            <p:ph type="title"/>
          </p:nvPr>
        </p:nvSpPr>
        <p:spPr>
          <a:xfrm>
            <a:off x="1065197" y="5120640"/>
            <a:ext cx="10058400" cy="822960"/>
          </a:xfrm>
        </p:spPr>
        <p:txBody>
          <a:bodyPr vert="horz" lIns="91440" tIns="45720" rIns="91440" bIns="45720" rtlCol="0" anchor="b">
            <a:normAutofit/>
          </a:bodyPr>
          <a:lstStyle/>
          <a:p>
            <a:r>
              <a:rPr lang="en-US" sz="3600">
                <a:solidFill>
                  <a:srgbClr val="FFFFFF"/>
                </a:solidFill>
              </a:rPr>
              <a:t>Overall Distribution of Rubric Score Points</a:t>
            </a:r>
          </a:p>
        </p:txBody>
      </p:sp>
      <p:pic>
        <p:nvPicPr>
          <p:cNvPr id="5" name="Picture 4" descr="N Distribution of Rubric Scores&#10;Rubric 1- Level 1-68, Level 2-57, Level 3-17, Level 4-21, Level 5-16&#10;Rubric 2- Level 1-24, Level 2-59, Level 3-47, Level 4-34, Level 5-15&#10;Rubric 3- Level 1-16, Level 2-60, Level 3-64, Level 4-31, Level 5-8&#10;Rubric 4- Level 1-12, Level 2-70, Level 3-79, Level 4-15, Level 5-3&#10;Rubric 5- Level 1-14, Level 2-52, Level 3-61, Level 4-48, Level 5-4&#10;Rubric 6- Level 1-10, Level 2-86, Level 3-61, Level 4-16, Level 5-6&#10;Rubric 7- Level 1-4 Level 2-68, Level 3-47, Level 4-,41 Level 5-19&#10;Rubric 8- Level 1-12, Level 2-61, Level 3-87, Level 4-18, Level 5-1">
            <a:extLst>
              <a:ext uri="{FF2B5EF4-FFF2-40B4-BE49-F238E27FC236}">
                <a16:creationId xmlns:a16="http://schemas.microsoft.com/office/drawing/2014/main" id="{FDF3E616-1A81-7DAA-512C-01437CF81F04}"/>
              </a:ext>
            </a:extLst>
          </p:cNvPr>
          <p:cNvPicPr>
            <a:picLocks noChangeAspect="1"/>
          </p:cNvPicPr>
          <p:nvPr/>
        </p:nvPicPr>
        <p:blipFill rotWithShape="1">
          <a:blip r:embed="rId3"/>
          <a:srcRect t="-1745" r="3" b="-961"/>
          <a:stretch/>
        </p:blipFill>
        <p:spPr>
          <a:xfrm>
            <a:off x="2256875" y="33090"/>
            <a:ext cx="7777086" cy="4801162"/>
          </a:xfrm>
          <a:prstGeom prst="rect">
            <a:avLst/>
          </a:prstGeom>
        </p:spPr>
      </p:pic>
      <p:sp>
        <p:nvSpPr>
          <p:cNvPr id="37" name="Rectangle 36">
            <a:extLst>
              <a:ext uri="{FF2B5EF4-FFF2-40B4-BE49-F238E27FC236}">
                <a16:creationId xmlns:a16="http://schemas.microsoft.com/office/drawing/2014/main" id="{7B7C6C2A-33C4-4D5D-8EB1-A8803DCB7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4906176"/>
            <a:ext cx="12188952" cy="64008"/>
          </a:xfrm>
          <a:prstGeom prst="rect">
            <a:avLst/>
          </a:prstGeom>
          <a:solidFill>
            <a:srgbClr val="FFBF00"/>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D79F5E0B-B8CB-13DD-4EAD-EC38BE1429CC}"/>
              </a:ext>
            </a:extLst>
          </p:cNvPr>
          <p:cNvSpPr>
            <a:spLocks noGrp="1"/>
          </p:cNvSpPr>
          <p:nvPr>
            <p:ph type="sldNum" sz="quarter" idx="12"/>
          </p:nvPr>
        </p:nvSpPr>
        <p:spPr>
          <a:xfrm>
            <a:off x="9900458" y="6459785"/>
            <a:ext cx="1312025" cy="365125"/>
          </a:xfrm>
        </p:spPr>
        <p:txBody>
          <a:bodyPr vert="horz" lIns="91440" tIns="45720" rIns="91440" bIns="45720" rtlCol="0" anchor="ctr">
            <a:normAutofit/>
          </a:bodyPr>
          <a:lstStyle/>
          <a:p>
            <a:pPr defTabSz="914400">
              <a:spcAft>
                <a:spcPts val="600"/>
              </a:spcAft>
              <a:defRPr/>
            </a:pPr>
            <a:fld id="{EEAC2BAD-9516-2B47-9900-7FC05ED2F002}" type="slidenum">
              <a:rPr lang="en-US"/>
              <a:pPr defTabSz="914400">
                <a:spcAft>
                  <a:spcPts val="600"/>
                </a:spcAft>
                <a:defRPr/>
              </a:pPr>
              <a:t>26</a:t>
            </a:fld>
            <a:endParaRPr lang="en-US"/>
          </a:p>
        </p:txBody>
      </p:sp>
    </p:spTree>
    <p:extLst>
      <p:ext uri="{BB962C8B-B14F-4D97-AF65-F5344CB8AC3E}">
        <p14:creationId xmlns:p14="http://schemas.microsoft.com/office/powerpoint/2010/main" val="9370420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CB243-3FDC-C11C-12F0-FDFA76C3183E}"/>
              </a:ext>
            </a:extLst>
          </p:cNvPr>
          <p:cNvSpPr>
            <a:spLocks noGrp="1"/>
          </p:cNvSpPr>
          <p:nvPr>
            <p:ph type="title"/>
          </p:nvPr>
        </p:nvSpPr>
        <p:spPr/>
        <p:txBody>
          <a:bodyPr>
            <a:normAutofit/>
          </a:bodyPr>
          <a:lstStyle/>
          <a:p>
            <a:r>
              <a:rPr lang="en-US"/>
              <a:t>LPA Pilot Study Quantitative Findings: Surveys</a:t>
            </a:r>
          </a:p>
        </p:txBody>
      </p:sp>
      <p:sp>
        <p:nvSpPr>
          <p:cNvPr id="3" name="Text Placeholder 2">
            <a:extLst>
              <a:ext uri="{FF2B5EF4-FFF2-40B4-BE49-F238E27FC236}">
                <a16:creationId xmlns:a16="http://schemas.microsoft.com/office/drawing/2014/main" id="{31F09179-BA95-573D-4E16-6E60A86D8458}"/>
              </a:ext>
            </a:extLst>
          </p:cNvPr>
          <p:cNvSpPr>
            <a:spLocks noGrp="1"/>
          </p:cNvSpPr>
          <p:nvPr>
            <p:ph type="body" idx="1"/>
          </p:nvPr>
        </p:nvSpPr>
        <p:spPr/>
        <p:txBody>
          <a:bodyPr/>
          <a:lstStyle/>
          <a:p>
            <a:r>
              <a:rPr lang="en-US"/>
              <a:t>Quantitative Findings- LPA Pilot Study Results: Scoring, Surveys, and Focus Groups</a:t>
            </a:r>
          </a:p>
        </p:txBody>
      </p:sp>
      <p:sp>
        <p:nvSpPr>
          <p:cNvPr id="4" name="Slide Number Placeholder 3">
            <a:extLst>
              <a:ext uri="{FF2B5EF4-FFF2-40B4-BE49-F238E27FC236}">
                <a16:creationId xmlns:a16="http://schemas.microsoft.com/office/drawing/2014/main" id="{D21245CE-3212-2D09-7B39-DEEACB37F0B4}"/>
              </a:ext>
            </a:extLst>
          </p:cNvPr>
          <p:cNvSpPr>
            <a:spLocks noGrp="1"/>
          </p:cNvSpPr>
          <p:nvPr>
            <p:ph type="sldNum" sz="quarter" idx="12"/>
          </p:nvPr>
        </p:nvSpPr>
        <p:spPr/>
        <p:txBody>
          <a:bodyPr/>
          <a:lstStyle/>
          <a:p>
            <a:fld id="{D57F1E4F-1CFF-5643-939E-217C01CDF565}" type="slidenum">
              <a:rPr lang="en-US" smtClean="0"/>
              <a:pPr/>
              <a:t>27</a:t>
            </a:fld>
            <a:endParaRPr lang="en-US"/>
          </a:p>
        </p:txBody>
      </p:sp>
    </p:spTree>
    <p:extLst>
      <p:ext uri="{BB962C8B-B14F-4D97-AF65-F5344CB8AC3E}">
        <p14:creationId xmlns:p14="http://schemas.microsoft.com/office/powerpoint/2010/main" val="2234996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043EE-A44F-29CC-6E72-515A2C154F1B}"/>
              </a:ext>
            </a:extLst>
          </p:cNvPr>
          <p:cNvSpPr>
            <a:spLocks noGrp="1"/>
          </p:cNvSpPr>
          <p:nvPr>
            <p:ph type="title"/>
          </p:nvPr>
        </p:nvSpPr>
        <p:spPr/>
        <p:txBody>
          <a:bodyPr/>
          <a:lstStyle/>
          <a:p>
            <a:r>
              <a:rPr lang="en-US"/>
              <a:t>Survey Categories</a:t>
            </a:r>
          </a:p>
        </p:txBody>
      </p:sp>
      <p:sp>
        <p:nvSpPr>
          <p:cNvPr id="3" name="Content Placeholder 2">
            <a:extLst>
              <a:ext uri="{FF2B5EF4-FFF2-40B4-BE49-F238E27FC236}">
                <a16:creationId xmlns:a16="http://schemas.microsoft.com/office/drawing/2014/main" id="{7B303C3A-9DD7-6172-F59A-987AB903532D}"/>
              </a:ext>
            </a:extLst>
          </p:cNvPr>
          <p:cNvSpPr>
            <a:spLocks noGrp="1"/>
          </p:cNvSpPr>
          <p:nvPr>
            <p:ph idx="1"/>
          </p:nvPr>
        </p:nvSpPr>
        <p:spPr/>
        <p:txBody>
          <a:bodyPr>
            <a:normAutofit/>
          </a:bodyPr>
          <a:lstStyle/>
          <a:p>
            <a:pPr>
              <a:buFont typeface="Arial" panose="020B0604020202020204" pitchFamily="34" charset="0"/>
              <a:buChar char="•"/>
            </a:pPr>
            <a:r>
              <a:rPr lang="en-US" sz="3600"/>
              <a:t>Opportunity to Demonstrate Knowledge, Skills, and Abilities</a:t>
            </a:r>
          </a:p>
          <a:p>
            <a:pPr>
              <a:buFont typeface="Arial" panose="020B0604020202020204" pitchFamily="34" charset="0"/>
              <a:buChar char="•"/>
            </a:pPr>
            <a:r>
              <a:rPr lang="en-US" sz="3600"/>
              <a:t>Clarity and Ease of Use</a:t>
            </a:r>
          </a:p>
          <a:p>
            <a:pPr>
              <a:buFont typeface="Arial" panose="020B0604020202020204" pitchFamily="34" charset="0"/>
              <a:buChar char="•"/>
            </a:pPr>
            <a:r>
              <a:rPr lang="en-US" sz="3600"/>
              <a:t>LPA Pilot Information and Support</a:t>
            </a:r>
          </a:p>
        </p:txBody>
      </p:sp>
      <p:sp>
        <p:nvSpPr>
          <p:cNvPr id="4" name="Slide Number Placeholder 3">
            <a:extLst>
              <a:ext uri="{FF2B5EF4-FFF2-40B4-BE49-F238E27FC236}">
                <a16:creationId xmlns:a16="http://schemas.microsoft.com/office/drawing/2014/main" id="{98C1406B-BF37-0877-102E-B77E77A09529}"/>
              </a:ext>
            </a:extLst>
          </p:cNvPr>
          <p:cNvSpPr>
            <a:spLocks noGrp="1"/>
          </p:cNvSpPr>
          <p:nvPr>
            <p:ph type="sldNum" sz="quarter" idx="12"/>
          </p:nvPr>
        </p:nvSpPr>
        <p:spPr/>
        <p:txBody>
          <a:bodyPr/>
          <a:lstStyle/>
          <a:p>
            <a:fld id="{D57F1E4F-1CFF-5643-939E-217C01CDF565}" type="slidenum">
              <a:rPr lang="en-US" smtClean="0"/>
              <a:pPr/>
              <a:t>28</a:t>
            </a:fld>
            <a:endParaRPr lang="en-US"/>
          </a:p>
        </p:txBody>
      </p:sp>
    </p:spTree>
    <p:extLst>
      <p:ext uri="{BB962C8B-B14F-4D97-AF65-F5344CB8AC3E}">
        <p14:creationId xmlns:p14="http://schemas.microsoft.com/office/powerpoint/2010/main" val="6429755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F500590-3129-9A4D-20C0-F3110CF9CB52}"/>
              </a:ext>
            </a:extLst>
          </p:cNvPr>
          <p:cNvSpPr>
            <a:spLocks noGrp="1"/>
          </p:cNvSpPr>
          <p:nvPr>
            <p:ph type="title"/>
          </p:nvPr>
        </p:nvSpPr>
        <p:spPr/>
        <p:txBody>
          <a:bodyPr>
            <a:normAutofit fontScale="90000"/>
          </a:bodyPr>
          <a:lstStyle/>
          <a:p>
            <a:r>
              <a:rPr lang="en-US"/>
              <a:t>Opportunity to Demonstrate Knowledge, Skills, and Abilities </a:t>
            </a:r>
          </a:p>
        </p:txBody>
      </p:sp>
      <p:sp>
        <p:nvSpPr>
          <p:cNvPr id="6" name="Text Placeholder 5">
            <a:extLst>
              <a:ext uri="{FF2B5EF4-FFF2-40B4-BE49-F238E27FC236}">
                <a16:creationId xmlns:a16="http://schemas.microsoft.com/office/drawing/2014/main" id="{DB317C1C-7A46-D745-7458-51DD8EBBD244}"/>
              </a:ext>
            </a:extLst>
          </p:cNvPr>
          <p:cNvSpPr>
            <a:spLocks noGrp="1"/>
          </p:cNvSpPr>
          <p:nvPr>
            <p:ph type="body" idx="1"/>
          </p:nvPr>
        </p:nvSpPr>
        <p:spPr/>
        <p:txBody>
          <a:bodyPr/>
          <a:lstStyle/>
          <a:p>
            <a:r>
              <a:rPr lang="en-US"/>
              <a:t>Candidates, Program Coordinators, Cooperating Teachers, and Assessors</a:t>
            </a:r>
          </a:p>
        </p:txBody>
      </p:sp>
      <p:sp>
        <p:nvSpPr>
          <p:cNvPr id="2" name="Slide Number Placeholder 1">
            <a:extLst>
              <a:ext uri="{FF2B5EF4-FFF2-40B4-BE49-F238E27FC236}">
                <a16:creationId xmlns:a16="http://schemas.microsoft.com/office/drawing/2014/main" id="{D5996BF9-A7F7-F146-2758-D2EA4FE44839}"/>
              </a:ext>
            </a:extLst>
          </p:cNvPr>
          <p:cNvSpPr>
            <a:spLocks noGrp="1"/>
          </p:cNvSpPr>
          <p:nvPr>
            <p:ph type="sldNum" sz="quarter" idx="12"/>
          </p:nvPr>
        </p:nvSpPr>
        <p:spPr/>
        <p:txBody>
          <a:bodyPr/>
          <a:lstStyle/>
          <a:p>
            <a:fld id="{3A51E27E-02B7-431C-94F3-7BAF2238D496}" type="slidenum">
              <a:rPr lang="en-US" smtClean="0"/>
              <a:pPr/>
              <a:t>29</a:t>
            </a:fld>
            <a:endParaRPr lang="en-US"/>
          </a:p>
        </p:txBody>
      </p:sp>
    </p:spTree>
    <p:extLst>
      <p:ext uri="{BB962C8B-B14F-4D97-AF65-F5344CB8AC3E}">
        <p14:creationId xmlns:p14="http://schemas.microsoft.com/office/powerpoint/2010/main" val="13215196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40A6-86D0-FD15-A374-57B2EB81C6DE}"/>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sz="3400"/>
              <a:t>The LPA allowed candidates to demonstrate their literacy knowledge, skills, and abilities in an authentic way</a:t>
            </a:r>
          </a:p>
        </p:txBody>
      </p:sp>
      <p:sp>
        <p:nvSpPr>
          <p:cNvPr id="3" name="Text Placeholder 2">
            <a:extLst>
              <a:ext uri="{FF2B5EF4-FFF2-40B4-BE49-F238E27FC236}">
                <a16:creationId xmlns:a16="http://schemas.microsoft.com/office/drawing/2014/main" id="{710748E2-1119-4F91-D482-A10E8B9AF2BF}"/>
              </a:ext>
            </a:extLst>
          </p:cNvPr>
          <p:cNvSpPr>
            <a:spLocks noGrp="1"/>
          </p:cNvSpPr>
          <p:nvPr>
            <p:ph type="body" idx="1"/>
          </p:nvPr>
        </p:nvSpPr>
        <p:spPr/>
        <p:txBody>
          <a:bodyPr/>
          <a:lstStyle/>
          <a:p>
            <a:r>
              <a:rPr lang="en-US"/>
              <a:t>Program Coordinators, N=16</a:t>
            </a:r>
          </a:p>
        </p:txBody>
      </p:sp>
      <p:graphicFrame>
        <p:nvGraphicFramePr>
          <p:cNvPr id="5" name="Content Placeholder 4" descr="The LPA allowed candidates to demonstrate their literacy knowledge, skills, and abilities in an authentic way&#10;Strongly Agree-8&#10;Agree- 8&#10;Disagree-0&#10;Strongly Disagree-0">
            <a:extLst>
              <a:ext uri="{FF2B5EF4-FFF2-40B4-BE49-F238E27FC236}">
                <a16:creationId xmlns:a16="http://schemas.microsoft.com/office/drawing/2014/main" id="{AA348F21-17B4-2BCA-B8EA-6CF72FE28BE7}"/>
              </a:ext>
            </a:extLst>
          </p:cNvPr>
          <p:cNvGraphicFramePr>
            <a:graphicFrameLocks noGrp="1" noChangeAspect="1"/>
          </p:cNvGraphicFramePr>
          <p:nvPr>
            <p:ph sz="half" idx="2"/>
            <p:extLst>
              <p:ext uri="{D42A27DB-BD31-4B8C-83A1-F6EECF244321}">
                <p14:modId xmlns:p14="http://schemas.microsoft.com/office/powerpoint/2010/main" val="931264180"/>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F64BE8E1-B3B5-59AD-FD5C-E2D9ECF51275}"/>
              </a:ext>
            </a:extLst>
          </p:cNvPr>
          <p:cNvSpPr>
            <a:spLocks noGrp="1"/>
          </p:cNvSpPr>
          <p:nvPr>
            <p:ph type="body" sz="quarter" idx="3"/>
          </p:nvPr>
        </p:nvSpPr>
        <p:spPr/>
        <p:txBody>
          <a:bodyPr/>
          <a:lstStyle/>
          <a:p>
            <a:r>
              <a:rPr lang="en-US"/>
              <a:t>Cooperating Teachers, N=30</a:t>
            </a:r>
          </a:p>
        </p:txBody>
      </p:sp>
      <p:graphicFrame>
        <p:nvGraphicFramePr>
          <p:cNvPr id="8" name="Content Placeholder 4" descr="The LPA allowed my candidate (student teacher, intern) to demonstrate their literacy knowledge, skills, and abilities in an authentic way. &#10;Strongly Agree-16&#10;Agree- 12&#10;Disagree-2&#10;Strongly Disagree-0">
            <a:extLst>
              <a:ext uri="{FF2B5EF4-FFF2-40B4-BE49-F238E27FC236}">
                <a16:creationId xmlns:a16="http://schemas.microsoft.com/office/drawing/2014/main" id="{7B5AEEE3-D2E5-8C81-2436-2466C3910ACE}"/>
              </a:ext>
            </a:extLst>
          </p:cNvPr>
          <p:cNvGraphicFramePr>
            <a:graphicFrameLocks noGrp="1" noChangeAspect="1"/>
          </p:cNvGraphicFramePr>
          <p:nvPr>
            <p:ph sz="quarter" idx="4"/>
            <p:extLst>
              <p:ext uri="{D42A27DB-BD31-4B8C-83A1-F6EECF244321}">
                <p14:modId xmlns:p14="http://schemas.microsoft.com/office/powerpoint/2010/main" val="2889506825"/>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00BCADDE-7DEA-1F70-5210-C1561255257B}"/>
              </a:ext>
            </a:extLst>
          </p:cNvPr>
          <p:cNvSpPr>
            <a:spLocks noGrp="1"/>
          </p:cNvSpPr>
          <p:nvPr>
            <p:ph type="sldNum" sz="quarter" idx="12"/>
          </p:nvPr>
        </p:nvSpPr>
        <p:spPr/>
        <p:txBody>
          <a:bodyPr>
            <a:normAutofit/>
          </a:bodyPr>
          <a:lstStyle/>
          <a:p>
            <a:pPr>
              <a:spcAft>
                <a:spcPts val="600"/>
              </a:spcAft>
            </a:pPr>
            <a:fld id="{D57F1E4F-1CFF-5643-939E-217C01CDF565}" type="slidenum">
              <a:rPr lang="en-US" smtClean="0"/>
              <a:pPr>
                <a:spcAft>
                  <a:spcPts val="600"/>
                </a:spcAft>
              </a:pPr>
              <a:t>30</a:t>
            </a:fld>
            <a:endParaRPr lang="en-US"/>
          </a:p>
        </p:txBody>
      </p:sp>
    </p:spTree>
    <p:extLst>
      <p:ext uri="{BB962C8B-B14F-4D97-AF65-F5344CB8AC3E}">
        <p14:creationId xmlns:p14="http://schemas.microsoft.com/office/powerpoint/2010/main" val="29331592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F500590-3129-9A4D-20C0-F3110CF9CB52}"/>
              </a:ext>
            </a:extLst>
          </p:cNvPr>
          <p:cNvSpPr>
            <a:spLocks noGrp="1"/>
          </p:cNvSpPr>
          <p:nvPr>
            <p:ph type="title"/>
          </p:nvPr>
        </p:nvSpPr>
        <p:spPr/>
        <p:txBody>
          <a:bodyPr/>
          <a:lstStyle/>
          <a:p>
            <a:r>
              <a:rPr lang="en-US"/>
              <a:t>Clarity and Ease of Use</a:t>
            </a:r>
          </a:p>
        </p:txBody>
      </p:sp>
      <p:sp>
        <p:nvSpPr>
          <p:cNvPr id="6" name="Text Placeholder 5">
            <a:extLst>
              <a:ext uri="{FF2B5EF4-FFF2-40B4-BE49-F238E27FC236}">
                <a16:creationId xmlns:a16="http://schemas.microsoft.com/office/drawing/2014/main" id="{DB317C1C-7A46-D745-7458-51DD8EBBD244}"/>
              </a:ext>
            </a:extLst>
          </p:cNvPr>
          <p:cNvSpPr>
            <a:spLocks noGrp="1"/>
          </p:cNvSpPr>
          <p:nvPr>
            <p:ph type="body" idx="1"/>
          </p:nvPr>
        </p:nvSpPr>
        <p:spPr/>
        <p:txBody>
          <a:bodyPr/>
          <a:lstStyle/>
          <a:p>
            <a:r>
              <a:rPr lang="en-US"/>
              <a:t>Candidates, Program Coordinators, Cooperating Teachers, and Assessors</a:t>
            </a:r>
          </a:p>
        </p:txBody>
      </p:sp>
      <p:sp>
        <p:nvSpPr>
          <p:cNvPr id="2" name="Slide Number Placeholder 1">
            <a:extLst>
              <a:ext uri="{FF2B5EF4-FFF2-40B4-BE49-F238E27FC236}">
                <a16:creationId xmlns:a16="http://schemas.microsoft.com/office/drawing/2014/main" id="{D5996BF9-A7F7-F146-2758-D2EA4FE44839}"/>
              </a:ext>
            </a:extLst>
          </p:cNvPr>
          <p:cNvSpPr>
            <a:spLocks noGrp="1"/>
          </p:cNvSpPr>
          <p:nvPr>
            <p:ph type="sldNum" sz="quarter" idx="12"/>
          </p:nvPr>
        </p:nvSpPr>
        <p:spPr/>
        <p:txBody>
          <a:bodyPr/>
          <a:lstStyle/>
          <a:p>
            <a:fld id="{3A51E27E-02B7-431C-94F3-7BAF2238D496}" type="slidenum">
              <a:rPr lang="en-US" smtClean="0"/>
              <a:pPr/>
              <a:t>31</a:t>
            </a:fld>
            <a:endParaRPr lang="en-US"/>
          </a:p>
        </p:txBody>
      </p:sp>
    </p:spTree>
    <p:extLst>
      <p:ext uri="{BB962C8B-B14F-4D97-AF65-F5344CB8AC3E}">
        <p14:creationId xmlns:p14="http://schemas.microsoft.com/office/powerpoint/2010/main" val="1225700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AFB7E-6414-1D2B-8A1A-EFBB18834D94}"/>
              </a:ext>
            </a:extLst>
          </p:cNvPr>
          <p:cNvSpPr>
            <a:spLocks noGrp="1"/>
          </p:cNvSpPr>
          <p:nvPr>
            <p:ph type="title"/>
          </p:nvPr>
        </p:nvSpPr>
        <p:spPr/>
        <p:txBody>
          <a:bodyPr/>
          <a:lstStyle/>
          <a:p>
            <a:r>
              <a:rPr lang="en-US"/>
              <a:t>The directions for how to identify my focus student were clear. </a:t>
            </a:r>
          </a:p>
        </p:txBody>
      </p:sp>
      <p:sp>
        <p:nvSpPr>
          <p:cNvPr id="3" name="Text Placeholder 2">
            <a:extLst>
              <a:ext uri="{FF2B5EF4-FFF2-40B4-BE49-F238E27FC236}">
                <a16:creationId xmlns:a16="http://schemas.microsoft.com/office/drawing/2014/main" id="{147D0389-3154-99A4-4BD8-BDD25D6DB7CB}"/>
              </a:ext>
            </a:extLst>
          </p:cNvPr>
          <p:cNvSpPr>
            <a:spLocks noGrp="1"/>
          </p:cNvSpPr>
          <p:nvPr>
            <p:ph type="body" idx="1"/>
          </p:nvPr>
        </p:nvSpPr>
        <p:spPr/>
        <p:txBody>
          <a:bodyPr/>
          <a:lstStyle/>
          <a:p>
            <a:r>
              <a:rPr lang="en-US"/>
              <a:t>Candidates, N=78</a:t>
            </a:r>
          </a:p>
        </p:txBody>
      </p:sp>
      <p:graphicFrame>
        <p:nvGraphicFramePr>
          <p:cNvPr id="5" name="Content Placeholder 4" descr="The directions for how to identify my focus student were clear&#10;Strongly Agree-26&#10;Agree-47&#10;Disagree-5&#10;Strongly Disagree-0">
            <a:extLst>
              <a:ext uri="{FF2B5EF4-FFF2-40B4-BE49-F238E27FC236}">
                <a16:creationId xmlns:a16="http://schemas.microsoft.com/office/drawing/2014/main" id="{61215019-00FB-9839-C287-652D1B83E451}"/>
              </a:ext>
            </a:extLst>
          </p:cNvPr>
          <p:cNvGraphicFramePr>
            <a:graphicFrameLocks noGrp="1" noChangeAspect="1"/>
          </p:cNvGraphicFramePr>
          <p:nvPr>
            <p:ph sz="half" idx="2"/>
            <p:extLst>
              <p:ext uri="{D42A27DB-BD31-4B8C-83A1-F6EECF244321}">
                <p14:modId xmlns:p14="http://schemas.microsoft.com/office/powerpoint/2010/main" val="139090306"/>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22D0BD60-1040-9F78-2062-96FA55D78696}"/>
              </a:ext>
            </a:extLst>
          </p:cNvPr>
          <p:cNvSpPr>
            <a:spLocks noGrp="1"/>
          </p:cNvSpPr>
          <p:nvPr>
            <p:ph type="body" sz="quarter" idx="3"/>
          </p:nvPr>
        </p:nvSpPr>
        <p:spPr/>
        <p:txBody>
          <a:bodyPr/>
          <a:lstStyle/>
          <a:p>
            <a:r>
              <a:rPr lang="en-US"/>
              <a:t>Program Coordinators, N=16</a:t>
            </a:r>
          </a:p>
        </p:txBody>
      </p:sp>
      <p:graphicFrame>
        <p:nvGraphicFramePr>
          <p:cNvPr id="8" name="Content Placeholder 4" descr="The directions for how to identify the focus student were clear.&#10;Strongly Agree-8&#10;Agree- 9&#10;Disagree-1&#10;Strongly Disagree-0">
            <a:extLst>
              <a:ext uri="{FF2B5EF4-FFF2-40B4-BE49-F238E27FC236}">
                <a16:creationId xmlns:a16="http://schemas.microsoft.com/office/drawing/2014/main" id="{C6E67E49-2C2F-F569-8F89-903C6D3F9449}"/>
              </a:ext>
            </a:extLst>
          </p:cNvPr>
          <p:cNvGraphicFramePr>
            <a:graphicFrameLocks noGrp="1" noChangeAspect="1"/>
          </p:cNvGraphicFramePr>
          <p:nvPr>
            <p:ph sz="quarter" idx="4"/>
            <p:extLst>
              <p:ext uri="{D42A27DB-BD31-4B8C-83A1-F6EECF244321}">
                <p14:modId xmlns:p14="http://schemas.microsoft.com/office/powerpoint/2010/main" val="1246335666"/>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1FA528CF-CFFB-4950-8FFF-70D6F374E46F}"/>
              </a:ext>
            </a:extLst>
          </p:cNvPr>
          <p:cNvSpPr>
            <a:spLocks noGrp="1"/>
          </p:cNvSpPr>
          <p:nvPr>
            <p:ph type="sldNum" sz="quarter" idx="12"/>
          </p:nvPr>
        </p:nvSpPr>
        <p:spPr/>
        <p:txBody>
          <a:bodyPr/>
          <a:lstStyle/>
          <a:p>
            <a:fld id="{D57F1E4F-1CFF-5643-939E-217C01CDF565}" type="slidenum">
              <a:rPr lang="en-US" smtClean="0"/>
              <a:pPr/>
              <a:t>32</a:t>
            </a:fld>
            <a:endParaRPr lang="en-US"/>
          </a:p>
        </p:txBody>
      </p:sp>
    </p:spTree>
    <p:extLst>
      <p:ext uri="{BB962C8B-B14F-4D97-AF65-F5344CB8AC3E}">
        <p14:creationId xmlns:p14="http://schemas.microsoft.com/office/powerpoint/2010/main" val="14038790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0AD4F-5F10-CFF9-B616-F36E91CBD94A}"/>
              </a:ext>
            </a:extLst>
          </p:cNvPr>
          <p:cNvSpPr>
            <a:spLocks noGrp="1"/>
          </p:cNvSpPr>
          <p:nvPr>
            <p:ph type="title"/>
          </p:nvPr>
        </p:nvSpPr>
        <p:spPr/>
        <p:txBody>
          <a:bodyPr>
            <a:normAutofit/>
          </a:bodyPr>
          <a:lstStyle/>
          <a:p>
            <a:r>
              <a:rPr lang="en-US" sz="3400"/>
              <a:t>Focusing on one student made it easier for me to understand the student’s literacy learning needs.</a:t>
            </a:r>
          </a:p>
        </p:txBody>
      </p:sp>
      <p:sp>
        <p:nvSpPr>
          <p:cNvPr id="3" name="Text Placeholder 2">
            <a:extLst>
              <a:ext uri="{FF2B5EF4-FFF2-40B4-BE49-F238E27FC236}">
                <a16:creationId xmlns:a16="http://schemas.microsoft.com/office/drawing/2014/main" id="{42CA0273-C9C4-71A2-04D4-B63FDBC857FD}"/>
              </a:ext>
            </a:extLst>
          </p:cNvPr>
          <p:cNvSpPr>
            <a:spLocks noGrp="1"/>
          </p:cNvSpPr>
          <p:nvPr>
            <p:ph type="body" idx="1"/>
          </p:nvPr>
        </p:nvSpPr>
        <p:spPr/>
        <p:txBody>
          <a:bodyPr/>
          <a:lstStyle/>
          <a:p>
            <a:r>
              <a:rPr lang="en-US"/>
              <a:t>Candidates, N=78</a:t>
            </a:r>
          </a:p>
        </p:txBody>
      </p:sp>
      <p:graphicFrame>
        <p:nvGraphicFramePr>
          <p:cNvPr id="5" name="Content Placeholder 4" descr="Focusing on one student made it easier for me to understand the student’s literacy learning needs.&#10;Strongly Agree-40&#10;Agree- 34&#10;Disagree-4&#10;Strongly Disagree-0">
            <a:extLst>
              <a:ext uri="{FF2B5EF4-FFF2-40B4-BE49-F238E27FC236}">
                <a16:creationId xmlns:a16="http://schemas.microsoft.com/office/drawing/2014/main" id="{80943FF4-76EA-037D-56D4-F6B9ADA91F56}"/>
              </a:ext>
            </a:extLst>
          </p:cNvPr>
          <p:cNvGraphicFramePr>
            <a:graphicFrameLocks noGrp="1" noChangeAspect="1"/>
          </p:cNvGraphicFramePr>
          <p:nvPr>
            <p:ph sz="half" idx="2"/>
            <p:extLst>
              <p:ext uri="{D42A27DB-BD31-4B8C-83A1-F6EECF244321}">
                <p14:modId xmlns:p14="http://schemas.microsoft.com/office/powerpoint/2010/main" val="3181950778"/>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99AF5A50-6AD0-9734-0D64-A46C721401C6}"/>
              </a:ext>
            </a:extLst>
          </p:cNvPr>
          <p:cNvSpPr>
            <a:spLocks noGrp="1"/>
          </p:cNvSpPr>
          <p:nvPr>
            <p:ph type="body" sz="quarter" idx="3"/>
          </p:nvPr>
        </p:nvSpPr>
        <p:spPr/>
        <p:txBody>
          <a:bodyPr/>
          <a:lstStyle/>
          <a:p>
            <a:r>
              <a:rPr lang="en-US"/>
              <a:t>Program Coordinators, N=16</a:t>
            </a:r>
          </a:p>
        </p:txBody>
      </p:sp>
      <p:graphicFrame>
        <p:nvGraphicFramePr>
          <p:cNvPr id="8" name="Content Placeholder 4" descr="Focusing on one student made it easier for candidates to understand the student’s literacy learning needs.&#10;Strongly Agree-12&#10;Agree- 3&#10;Disagree-1&#10;Strongly Disagree-0">
            <a:extLst>
              <a:ext uri="{FF2B5EF4-FFF2-40B4-BE49-F238E27FC236}">
                <a16:creationId xmlns:a16="http://schemas.microsoft.com/office/drawing/2014/main" id="{EE27CC8A-01A7-1404-B468-9462F53488D2}"/>
              </a:ext>
            </a:extLst>
          </p:cNvPr>
          <p:cNvGraphicFramePr>
            <a:graphicFrameLocks noGrp="1" noChangeAspect="1"/>
          </p:cNvGraphicFramePr>
          <p:nvPr>
            <p:ph sz="quarter" idx="4"/>
            <p:extLst>
              <p:ext uri="{D42A27DB-BD31-4B8C-83A1-F6EECF244321}">
                <p14:modId xmlns:p14="http://schemas.microsoft.com/office/powerpoint/2010/main" val="3188014223"/>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C418489C-85F5-DA84-15AE-34C36CB58EC8}"/>
              </a:ext>
            </a:extLst>
          </p:cNvPr>
          <p:cNvSpPr>
            <a:spLocks noGrp="1"/>
          </p:cNvSpPr>
          <p:nvPr>
            <p:ph type="sldNum" sz="quarter" idx="12"/>
          </p:nvPr>
        </p:nvSpPr>
        <p:spPr/>
        <p:txBody>
          <a:bodyPr>
            <a:normAutofit/>
          </a:bodyPr>
          <a:lstStyle/>
          <a:p>
            <a:pPr>
              <a:spcAft>
                <a:spcPts val="600"/>
              </a:spcAft>
            </a:pPr>
            <a:fld id="{D57F1E4F-1CFF-5643-939E-217C01CDF565}" type="slidenum">
              <a:rPr lang="en-US" smtClean="0"/>
              <a:pPr>
                <a:spcAft>
                  <a:spcPts val="600"/>
                </a:spcAft>
              </a:pPr>
              <a:t>33</a:t>
            </a:fld>
            <a:endParaRPr lang="en-US"/>
          </a:p>
        </p:txBody>
      </p:sp>
    </p:spTree>
    <p:extLst>
      <p:ext uri="{BB962C8B-B14F-4D97-AF65-F5344CB8AC3E}">
        <p14:creationId xmlns:p14="http://schemas.microsoft.com/office/powerpoint/2010/main" val="100939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3356E-305E-39A8-C475-8B2CB3C945F2}"/>
              </a:ext>
            </a:extLst>
          </p:cNvPr>
          <p:cNvSpPr>
            <a:spLocks noGrp="1"/>
          </p:cNvSpPr>
          <p:nvPr>
            <p:ph type="title"/>
          </p:nvPr>
        </p:nvSpPr>
        <p:spPr>
          <a:xfrm>
            <a:off x="1097280" y="286603"/>
            <a:ext cx="10058400" cy="1450757"/>
          </a:xfrm>
        </p:spPr>
        <p:txBody>
          <a:bodyPr>
            <a:normAutofit/>
          </a:bodyPr>
          <a:lstStyle/>
          <a:p>
            <a:r>
              <a:rPr lang="en-US" sz="3400"/>
              <a:t>Cooperating Teachers, N=30</a:t>
            </a:r>
            <a:br>
              <a:rPr lang="en-US" sz="3400"/>
            </a:br>
            <a:r>
              <a:rPr lang="en-US" sz="3400"/>
              <a:t>Focusing on one student made it easier for my candidate to understand their literacy learning needs.</a:t>
            </a:r>
          </a:p>
        </p:txBody>
      </p:sp>
      <p:sp>
        <p:nvSpPr>
          <p:cNvPr id="4" name="Slide Number Placeholder 3">
            <a:extLst>
              <a:ext uri="{FF2B5EF4-FFF2-40B4-BE49-F238E27FC236}">
                <a16:creationId xmlns:a16="http://schemas.microsoft.com/office/drawing/2014/main" id="{A5C8A59B-BB1A-5A00-82EA-279B1917767C}"/>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34</a:t>
            </a:fld>
            <a:endParaRPr lang="en-US"/>
          </a:p>
        </p:txBody>
      </p:sp>
      <p:graphicFrame>
        <p:nvGraphicFramePr>
          <p:cNvPr id="5" name="Content Placeholder 4" descr="Focusing on one student made it easier for my candidate to understand their literacy learning needs. &#10;Strongly Agree-15&#10;Agree- 14&#10;Disagree-1&#10;Strongly Disagree-0">
            <a:extLst>
              <a:ext uri="{FF2B5EF4-FFF2-40B4-BE49-F238E27FC236}">
                <a16:creationId xmlns:a16="http://schemas.microsoft.com/office/drawing/2014/main" id="{85506D66-ECC4-36D6-F22E-7B15C6907683}"/>
              </a:ext>
            </a:extLst>
          </p:cNvPr>
          <p:cNvGraphicFramePr>
            <a:graphicFrameLocks noGrp="1" noChangeAspect="1"/>
          </p:cNvGraphicFramePr>
          <p:nvPr>
            <p:ph idx="1"/>
          </p:nvPr>
        </p:nvGraphicFramePr>
        <p:xfrm>
          <a:off x="1096963" y="2098515"/>
          <a:ext cx="10058400" cy="37860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582715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E6779-ADC5-70DA-1F2E-8E9E6B56CF93}"/>
              </a:ext>
            </a:extLst>
          </p:cNvPr>
          <p:cNvSpPr>
            <a:spLocks noGrp="1"/>
          </p:cNvSpPr>
          <p:nvPr>
            <p:ph type="title"/>
          </p:nvPr>
        </p:nvSpPr>
        <p:spPr/>
        <p:txBody>
          <a:bodyPr/>
          <a:lstStyle/>
          <a:p>
            <a:r>
              <a:rPr lang="en-US"/>
              <a:t>The directions for how to plan for English Language Development (ELD) were clear.</a:t>
            </a:r>
          </a:p>
        </p:txBody>
      </p:sp>
      <p:sp>
        <p:nvSpPr>
          <p:cNvPr id="7" name="Text Placeholder 6">
            <a:extLst>
              <a:ext uri="{FF2B5EF4-FFF2-40B4-BE49-F238E27FC236}">
                <a16:creationId xmlns:a16="http://schemas.microsoft.com/office/drawing/2014/main" id="{89CD68CF-0760-0BBD-22D6-4328FD1D5D2F}"/>
              </a:ext>
            </a:extLst>
          </p:cNvPr>
          <p:cNvSpPr>
            <a:spLocks noGrp="1"/>
          </p:cNvSpPr>
          <p:nvPr>
            <p:ph type="body" idx="1"/>
          </p:nvPr>
        </p:nvSpPr>
        <p:spPr/>
        <p:txBody>
          <a:bodyPr/>
          <a:lstStyle/>
          <a:p>
            <a:r>
              <a:rPr lang="en-US"/>
              <a:t>Candidates, N=78</a:t>
            </a:r>
          </a:p>
        </p:txBody>
      </p:sp>
      <p:graphicFrame>
        <p:nvGraphicFramePr>
          <p:cNvPr id="6" name="Content Placeholder 4" descr="The directions for how to plan for English Language Development (ELD) were clear.&#10;Strongly Agree-16&#10;Agree-40&#10;Disagree-21&#10;Strongly Disagree-0">
            <a:extLst>
              <a:ext uri="{FF2B5EF4-FFF2-40B4-BE49-F238E27FC236}">
                <a16:creationId xmlns:a16="http://schemas.microsoft.com/office/drawing/2014/main" id="{14264CD8-3D77-0D4B-3C2F-B68A87249CED}"/>
              </a:ext>
            </a:extLst>
          </p:cNvPr>
          <p:cNvGraphicFramePr>
            <a:graphicFrameLocks noGrp="1" noChangeAspect="1"/>
          </p:cNvGraphicFramePr>
          <p:nvPr>
            <p:ph sz="half" idx="2"/>
            <p:extLst>
              <p:ext uri="{D42A27DB-BD31-4B8C-83A1-F6EECF244321}">
                <p14:modId xmlns:p14="http://schemas.microsoft.com/office/powerpoint/2010/main" val="4152050030"/>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 Placeholder 7">
            <a:extLst>
              <a:ext uri="{FF2B5EF4-FFF2-40B4-BE49-F238E27FC236}">
                <a16:creationId xmlns:a16="http://schemas.microsoft.com/office/drawing/2014/main" id="{B4990EB7-3A76-C5C1-F6B3-F68E0BBBF918}"/>
              </a:ext>
            </a:extLst>
          </p:cNvPr>
          <p:cNvSpPr>
            <a:spLocks noGrp="1"/>
          </p:cNvSpPr>
          <p:nvPr>
            <p:ph type="body" sz="quarter" idx="3"/>
          </p:nvPr>
        </p:nvSpPr>
        <p:spPr/>
        <p:txBody>
          <a:bodyPr/>
          <a:lstStyle/>
          <a:p>
            <a:r>
              <a:rPr lang="en-US"/>
              <a:t>Program Coordinators, N=16</a:t>
            </a:r>
          </a:p>
        </p:txBody>
      </p:sp>
      <p:graphicFrame>
        <p:nvGraphicFramePr>
          <p:cNvPr id="10" name="Content Placeholder 4" descr="The directions for how to plan for English Language Development (ELD) were clear.&#10;Strongly Agree-3&#10;Agree- 9&#10;Disagree-4&#10;Strongly Disagree-0">
            <a:extLst>
              <a:ext uri="{FF2B5EF4-FFF2-40B4-BE49-F238E27FC236}">
                <a16:creationId xmlns:a16="http://schemas.microsoft.com/office/drawing/2014/main" id="{52E9DC4C-B3D3-1DA1-9660-7535CEE14202}"/>
              </a:ext>
            </a:extLst>
          </p:cNvPr>
          <p:cNvGraphicFramePr>
            <a:graphicFrameLocks noGrp="1" noChangeAspect="1"/>
          </p:cNvGraphicFramePr>
          <p:nvPr>
            <p:ph sz="quarter" idx="4"/>
            <p:extLst>
              <p:ext uri="{D42A27DB-BD31-4B8C-83A1-F6EECF244321}">
                <p14:modId xmlns:p14="http://schemas.microsoft.com/office/powerpoint/2010/main" val="3559091854"/>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5" name="Slide Number Placeholder 4">
            <a:extLst>
              <a:ext uri="{FF2B5EF4-FFF2-40B4-BE49-F238E27FC236}">
                <a16:creationId xmlns:a16="http://schemas.microsoft.com/office/drawing/2014/main" id="{99C5B51D-664E-94EA-1666-D6686E9B9584}"/>
              </a:ext>
            </a:extLst>
          </p:cNvPr>
          <p:cNvSpPr>
            <a:spLocks noGrp="1"/>
          </p:cNvSpPr>
          <p:nvPr>
            <p:ph type="sldNum" sz="quarter" idx="12"/>
          </p:nvPr>
        </p:nvSpPr>
        <p:spPr/>
        <p:txBody>
          <a:bodyPr/>
          <a:lstStyle/>
          <a:p>
            <a:fld id="{D57F1E4F-1CFF-5643-939E-217C01CDF565}" type="slidenum">
              <a:rPr lang="en-US" smtClean="0"/>
              <a:pPr/>
              <a:t>35</a:t>
            </a:fld>
            <a:endParaRPr lang="en-US"/>
          </a:p>
        </p:txBody>
      </p:sp>
    </p:spTree>
    <p:extLst>
      <p:ext uri="{BB962C8B-B14F-4D97-AF65-F5344CB8AC3E}">
        <p14:creationId xmlns:p14="http://schemas.microsoft.com/office/powerpoint/2010/main" val="13332829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ECA61-AFF6-DB52-7CB6-E2EAFE99036A}"/>
              </a:ext>
            </a:extLst>
          </p:cNvPr>
          <p:cNvSpPr>
            <a:spLocks noGrp="1"/>
          </p:cNvSpPr>
          <p:nvPr>
            <p:ph type="title"/>
          </p:nvPr>
        </p:nvSpPr>
        <p:spPr/>
        <p:txBody>
          <a:bodyPr>
            <a:noAutofit/>
          </a:bodyPr>
          <a:lstStyle/>
          <a:p>
            <a:r>
              <a:rPr lang="en-US" sz="4000"/>
              <a:t>The directions for how to provide students with feedback from the summative assessment were clear.</a:t>
            </a:r>
          </a:p>
        </p:txBody>
      </p:sp>
      <p:sp>
        <p:nvSpPr>
          <p:cNvPr id="6" name="Text Placeholder 5">
            <a:extLst>
              <a:ext uri="{FF2B5EF4-FFF2-40B4-BE49-F238E27FC236}">
                <a16:creationId xmlns:a16="http://schemas.microsoft.com/office/drawing/2014/main" id="{CF8DAAFD-E535-BCA2-89AF-446EF74820CA}"/>
              </a:ext>
            </a:extLst>
          </p:cNvPr>
          <p:cNvSpPr>
            <a:spLocks noGrp="1"/>
          </p:cNvSpPr>
          <p:nvPr>
            <p:ph type="body" idx="1"/>
          </p:nvPr>
        </p:nvSpPr>
        <p:spPr/>
        <p:txBody>
          <a:bodyPr/>
          <a:lstStyle/>
          <a:p>
            <a:r>
              <a:rPr lang="en-US"/>
              <a:t>Candidates, N=78</a:t>
            </a:r>
          </a:p>
        </p:txBody>
      </p:sp>
      <p:graphicFrame>
        <p:nvGraphicFramePr>
          <p:cNvPr id="5" name="Content Placeholder 4" descr="The directions for how to provide students with feedback from the summative assessment were clear.&#10;Strongly Agree-13&#10;Agree- 33&#10;Disagree-30&#10;Strongly Disagree-1">
            <a:extLst>
              <a:ext uri="{FF2B5EF4-FFF2-40B4-BE49-F238E27FC236}">
                <a16:creationId xmlns:a16="http://schemas.microsoft.com/office/drawing/2014/main" id="{5F139B39-EE04-A711-0177-BE4EC615DC0C}"/>
              </a:ext>
            </a:extLst>
          </p:cNvPr>
          <p:cNvGraphicFramePr>
            <a:graphicFrameLocks noGrp="1"/>
          </p:cNvGraphicFramePr>
          <p:nvPr>
            <p:ph sz="half" idx="2"/>
            <p:extLst>
              <p:ext uri="{D42A27DB-BD31-4B8C-83A1-F6EECF244321}">
                <p14:modId xmlns:p14="http://schemas.microsoft.com/office/powerpoint/2010/main" val="3340388419"/>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 Placeholder 6">
            <a:extLst>
              <a:ext uri="{FF2B5EF4-FFF2-40B4-BE49-F238E27FC236}">
                <a16:creationId xmlns:a16="http://schemas.microsoft.com/office/drawing/2014/main" id="{7C324F39-2998-55FD-C584-33B3DE397B0A}"/>
              </a:ext>
            </a:extLst>
          </p:cNvPr>
          <p:cNvSpPr>
            <a:spLocks noGrp="1"/>
          </p:cNvSpPr>
          <p:nvPr>
            <p:ph type="body" sz="quarter" idx="3"/>
          </p:nvPr>
        </p:nvSpPr>
        <p:spPr/>
        <p:txBody>
          <a:bodyPr/>
          <a:lstStyle/>
          <a:p>
            <a:r>
              <a:rPr lang="en-US"/>
              <a:t>Program Coordinators, N=16</a:t>
            </a:r>
          </a:p>
        </p:txBody>
      </p:sp>
      <p:graphicFrame>
        <p:nvGraphicFramePr>
          <p:cNvPr id="9" name="Content Placeholder 4" descr="The directions for how to provide students with feedback from the summative assessment were clear.&#10;Strongly Agree-5&#10;Agree- 10&#10;Disagree-1&#10;Strongly Disagree-0">
            <a:extLst>
              <a:ext uri="{FF2B5EF4-FFF2-40B4-BE49-F238E27FC236}">
                <a16:creationId xmlns:a16="http://schemas.microsoft.com/office/drawing/2014/main" id="{3F2F5D41-E21E-F149-D51E-2E688E82BD40}"/>
              </a:ext>
            </a:extLst>
          </p:cNvPr>
          <p:cNvGraphicFramePr>
            <a:graphicFrameLocks noGrp="1" noChangeAspect="1"/>
          </p:cNvGraphicFramePr>
          <p:nvPr>
            <p:ph sz="quarter" idx="4"/>
            <p:extLst>
              <p:ext uri="{D42A27DB-BD31-4B8C-83A1-F6EECF244321}">
                <p14:modId xmlns:p14="http://schemas.microsoft.com/office/powerpoint/2010/main" val="1405763063"/>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BFF5EF99-1DBB-9F1D-E91C-A107F8D91C0C}"/>
              </a:ext>
            </a:extLst>
          </p:cNvPr>
          <p:cNvSpPr>
            <a:spLocks noGrp="1"/>
          </p:cNvSpPr>
          <p:nvPr>
            <p:ph type="sldNum" sz="quarter" idx="12"/>
          </p:nvPr>
        </p:nvSpPr>
        <p:spPr/>
        <p:txBody>
          <a:bodyPr/>
          <a:lstStyle/>
          <a:p>
            <a:fld id="{D57F1E4F-1CFF-5643-939E-217C01CDF565}" type="slidenum">
              <a:rPr lang="en-US" smtClean="0"/>
              <a:pPr/>
              <a:t>36</a:t>
            </a:fld>
            <a:endParaRPr lang="en-US"/>
          </a:p>
        </p:txBody>
      </p:sp>
    </p:spTree>
    <p:extLst>
      <p:ext uri="{BB962C8B-B14F-4D97-AF65-F5344CB8AC3E}">
        <p14:creationId xmlns:p14="http://schemas.microsoft.com/office/powerpoint/2010/main" val="38401386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461D9-CB5B-D3A0-651B-1A6F66BDF127}"/>
              </a:ext>
            </a:extLst>
          </p:cNvPr>
          <p:cNvSpPr>
            <a:spLocks noGrp="1"/>
          </p:cNvSpPr>
          <p:nvPr>
            <p:ph type="title"/>
          </p:nvPr>
        </p:nvSpPr>
        <p:spPr/>
        <p:txBody>
          <a:bodyPr>
            <a:normAutofit/>
          </a:bodyPr>
          <a:lstStyle/>
          <a:p>
            <a:r>
              <a:rPr lang="en-US" sz="3000"/>
              <a:t>The way the LPA guide was organized made it easy to find the information I needed (e.g., rubrics embedded with step instructions, glossary, links to resources).</a:t>
            </a:r>
          </a:p>
        </p:txBody>
      </p:sp>
      <p:sp>
        <p:nvSpPr>
          <p:cNvPr id="3" name="Text Placeholder 2">
            <a:extLst>
              <a:ext uri="{FF2B5EF4-FFF2-40B4-BE49-F238E27FC236}">
                <a16:creationId xmlns:a16="http://schemas.microsoft.com/office/drawing/2014/main" id="{8D76FBED-B226-D04E-3881-A4413795DD4C}"/>
              </a:ext>
            </a:extLst>
          </p:cNvPr>
          <p:cNvSpPr>
            <a:spLocks noGrp="1"/>
          </p:cNvSpPr>
          <p:nvPr>
            <p:ph type="body" idx="1"/>
          </p:nvPr>
        </p:nvSpPr>
        <p:spPr/>
        <p:txBody>
          <a:bodyPr/>
          <a:lstStyle/>
          <a:p>
            <a:r>
              <a:rPr lang="en-US"/>
              <a:t>Program Coordinators, N=16</a:t>
            </a:r>
          </a:p>
        </p:txBody>
      </p:sp>
      <p:graphicFrame>
        <p:nvGraphicFramePr>
          <p:cNvPr id="5" name="Content Placeholder 4" descr="The way the LPA guide was organized made it easy to find the information I needed (e.g., rubrics embedded with step instructions, glossary, links to resources).&#10;Strongly Agree-9&#10;Agree- 6&#10;Disagree-1&#10;Strongly Disagree-0">
            <a:extLst>
              <a:ext uri="{FF2B5EF4-FFF2-40B4-BE49-F238E27FC236}">
                <a16:creationId xmlns:a16="http://schemas.microsoft.com/office/drawing/2014/main" id="{02D4D850-310B-0E1F-8288-1DC90A0FE5B8}"/>
              </a:ext>
            </a:extLst>
          </p:cNvPr>
          <p:cNvGraphicFramePr>
            <a:graphicFrameLocks noGrp="1" noChangeAspect="1"/>
          </p:cNvGraphicFramePr>
          <p:nvPr>
            <p:ph sz="half" idx="2"/>
            <p:extLst>
              <p:ext uri="{D42A27DB-BD31-4B8C-83A1-F6EECF244321}">
                <p14:modId xmlns:p14="http://schemas.microsoft.com/office/powerpoint/2010/main" val="544230114"/>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FC7B6F0B-94CB-C7F9-19F8-525E95E8C690}"/>
              </a:ext>
            </a:extLst>
          </p:cNvPr>
          <p:cNvSpPr>
            <a:spLocks noGrp="1"/>
          </p:cNvSpPr>
          <p:nvPr>
            <p:ph type="body" sz="quarter" idx="3"/>
          </p:nvPr>
        </p:nvSpPr>
        <p:spPr/>
        <p:txBody>
          <a:bodyPr/>
          <a:lstStyle/>
          <a:p>
            <a:r>
              <a:rPr lang="en-US"/>
              <a:t>Assessors, N=45</a:t>
            </a:r>
          </a:p>
        </p:txBody>
      </p:sp>
      <p:graphicFrame>
        <p:nvGraphicFramePr>
          <p:cNvPr id="8" name="Content Placeholder 4" descr="The way the LPA guide was organized made it easy to find the information I needed (e.g., rubrics embedded with step instructions, glossary, links to resources). &#10;Strongly Agree-19&#10;Agree- 26&#10;Disagree-2&#10;Strongly Disagree-1">
            <a:extLst>
              <a:ext uri="{FF2B5EF4-FFF2-40B4-BE49-F238E27FC236}">
                <a16:creationId xmlns:a16="http://schemas.microsoft.com/office/drawing/2014/main" id="{FD9957DD-C5C8-8285-9E1A-7C3413596CD5}"/>
              </a:ext>
            </a:extLst>
          </p:cNvPr>
          <p:cNvGraphicFramePr>
            <a:graphicFrameLocks noGrp="1" noChangeAspect="1"/>
          </p:cNvGraphicFramePr>
          <p:nvPr>
            <p:ph sz="quarter" idx="4"/>
            <p:extLst>
              <p:ext uri="{D42A27DB-BD31-4B8C-83A1-F6EECF244321}">
                <p14:modId xmlns:p14="http://schemas.microsoft.com/office/powerpoint/2010/main" val="2580325079"/>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B781880D-2802-BE29-AEE7-5ADEC682F8AA}"/>
              </a:ext>
            </a:extLst>
          </p:cNvPr>
          <p:cNvSpPr>
            <a:spLocks noGrp="1"/>
          </p:cNvSpPr>
          <p:nvPr>
            <p:ph type="sldNum" sz="quarter" idx="12"/>
          </p:nvPr>
        </p:nvSpPr>
        <p:spPr/>
        <p:txBody>
          <a:bodyPr>
            <a:normAutofit/>
          </a:bodyPr>
          <a:lstStyle/>
          <a:p>
            <a:pPr>
              <a:spcAft>
                <a:spcPts val="600"/>
              </a:spcAft>
            </a:pPr>
            <a:fld id="{D57F1E4F-1CFF-5643-939E-217C01CDF565}" type="slidenum">
              <a:rPr lang="en-US" smtClean="0"/>
              <a:pPr>
                <a:spcAft>
                  <a:spcPts val="600"/>
                </a:spcAft>
              </a:pPr>
              <a:t>37</a:t>
            </a:fld>
            <a:endParaRPr lang="en-US"/>
          </a:p>
        </p:txBody>
      </p:sp>
    </p:spTree>
    <p:extLst>
      <p:ext uri="{BB962C8B-B14F-4D97-AF65-F5344CB8AC3E}">
        <p14:creationId xmlns:p14="http://schemas.microsoft.com/office/powerpoint/2010/main" val="24428120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F9903-54DB-16D7-C741-104099CFFA53}"/>
              </a:ext>
            </a:extLst>
          </p:cNvPr>
          <p:cNvSpPr>
            <a:spLocks noGrp="1"/>
          </p:cNvSpPr>
          <p:nvPr>
            <p:ph type="title"/>
          </p:nvPr>
        </p:nvSpPr>
        <p:spPr>
          <a:xfrm>
            <a:off x="1097280" y="286603"/>
            <a:ext cx="10058400" cy="1450757"/>
          </a:xfrm>
        </p:spPr>
        <p:txBody>
          <a:bodyPr>
            <a:normAutofit/>
          </a:bodyPr>
          <a:lstStyle/>
          <a:p>
            <a:r>
              <a:rPr lang="en-US" sz="3400"/>
              <a:t>Assessors, N=45</a:t>
            </a:r>
            <a:br>
              <a:rPr lang="en-US" sz="3400"/>
            </a:br>
            <a:r>
              <a:rPr lang="en-US" sz="3400"/>
              <a:t>The Assessment Guide directions provided in the LPA were clear.</a:t>
            </a:r>
          </a:p>
        </p:txBody>
      </p:sp>
      <p:sp>
        <p:nvSpPr>
          <p:cNvPr id="4" name="Slide Number Placeholder 3">
            <a:extLst>
              <a:ext uri="{FF2B5EF4-FFF2-40B4-BE49-F238E27FC236}">
                <a16:creationId xmlns:a16="http://schemas.microsoft.com/office/drawing/2014/main" id="{1032B111-16B9-EC84-5872-88A7788563F7}"/>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38</a:t>
            </a:fld>
            <a:endParaRPr lang="en-US"/>
          </a:p>
        </p:txBody>
      </p:sp>
      <p:graphicFrame>
        <p:nvGraphicFramePr>
          <p:cNvPr id="5" name="Content Placeholder 4" descr="The Assessment Guide directions provided in the LPA were clear.&#10;Strongly Agree-14&#10;Agree- 34&#10;Disagree-0&#10;Strongly Disagree-0">
            <a:extLst>
              <a:ext uri="{FF2B5EF4-FFF2-40B4-BE49-F238E27FC236}">
                <a16:creationId xmlns:a16="http://schemas.microsoft.com/office/drawing/2014/main" id="{A2352FA1-CD2C-703D-05FF-8298E4328314}"/>
              </a:ext>
            </a:extLst>
          </p:cNvPr>
          <p:cNvGraphicFramePr>
            <a:graphicFrameLocks noGrp="1" noChangeAspect="1"/>
          </p:cNvGraphicFramePr>
          <p:nvPr>
            <p:ph idx="1"/>
            <p:extLst>
              <p:ext uri="{D42A27DB-BD31-4B8C-83A1-F6EECF244321}">
                <p14:modId xmlns:p14="http://schemas.microsoft.com/office/powerpoint/2010/main" val="3416147694"/>
              </p:ext>
            </p:extLst>
          </p:nvPr>
        </p:nvGraphicFramePr>
        <p:xfrm>
          <a:off x="1096963" y="2098515"/>
          <a:ext cx="10058400" cy="37860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28653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D4715-CFBB-4DA6-90BB-CDBF941F9C43}"/>
              </a:ext>
            </a:extLst>
          </p:cNvPr>
          <p:cNvSpPr>
            <a:spLocks noGrp="1"/>
          </p:cNvSpPr>
          <p:nvPr>
            <p:ph type="title"/>
          </p:nvPr>
        </p:nvSpPr>
        <p:spPr/>
        <p:txBody>
          <a:bodyPr>
            <a:normAutofit/>
          </a:bodyPr>
          <a:lstStyle/>
          <a:p>
            <a:r>
              <a:rPr lang="en-US"/>
              <a:t>The LPA [Rubric] Essential Questions were clear.</a:t>
            </a:r>
          </a:p>
        </p:txBody>
      </p:sp>
      <p:sp>
        <p:nvSpPr>
          <p:cNvPr id="3" name="Text Placeholder 2">
            <a:extLst>
              <a:ext uri="{FF2B5EF4-FFF2-40B4-BE49-F238E27FC236}">
                <a16:creationId xmlns:a16="http://schemas.microsoft.com/office/drawing/2014/main" id="{4BF4A53D-BF05-499D-D98E-195C6FD9B2E6}"/>
              </a:ext>
            </a:extLst>
          </p:cNvPr>
          <p:cNvSpPr>
            <a:spLocks noGrp="1"/>
          </p:cNvSpPr>
          <p:nvPr>
            <p:ph type="body" idx="1"/>
          </p:nvPr>
        </p:nvSpPr>
        <p:spPr/>
        <p:txBody>
          <a:bodyPr/>
          <a:lstStyle/>
          <a:p>
            <a:r>
              <a:rPr lang="en-US"/>
              <a:t>Program Coordinators, N=16</a:t>
            </a:r>
          </a:p>
        </p:txBody>
      </p:sp>
      <p:graphicFrame>
        <p:nvGraphicFramePr>
          <p:cNvPr id="5" name="Content Placeholder 4" descr="The LPA essential questions were clear.&#10;Strongly Agree-8&#10;Agree- 7&#10;Disagree-1&#10;Strongly Disagree-0">
            <a:extLst>
              <a:ext uri="{FF2B5EF4-FFF2-40B4-BE49-F238E27FC236}">
                <a16:creationId xmlns:a16="http://schemas.microsoft.com/office/drawing/2014/main" id="{D6E26E78-7C7B-334B-8988-8AB464513D90}"/>
              </a:ext>
            </a:extLst>
          </p:cNvPr>
          <p:cNvGraphicFramePr>
            <a:graphicFrameLocks noGrp="1" noChangeAspect="1"/>
          </p:cNvGraphicFramePr>
          <p:nvPr>
            <p:ph sz="half" idx="2"/>
            <p:extLst>
              <p:ext uri="{D42A27DB-BD31-4B8C-83A1-F6EECF244321}">
                <p14:modId xmlns:p14="http://schemas.microsoft.com/office/powerpoint/2010/main" val="3335445228"/>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183BBC53-50D4-025D-BAA4-F302EABC17B4}"/>
              </a:ext>
            </a:extLst>
          </p:cNvPr>
          <p:cNvSpPr>
            <a:spLocks noGrp="1"/>
          </p:cNvSpPr>
          <p:nvPr>
            <p:ph type="body" sz="quarter" idx="3"/>
          </p:nvPr>
        </p:nvSpPr>
        <p:spPr/>
        <p:txBody>
          <a:bodyPr/>
          <a:lstStyle/>
          <a:p>
            <a:r>
              <a:rPr lang="en-US"/>
              <a:t>Assessors, N=45</a:t>
            </a:r>
          </a:p>
        </p:txBody>
      </p:sp>
      <p:graphicFrame>
        <p:nvGraphicFramePr>
          <p:cNvPr id="8" name="Content Placeholder 4" descr="The LPA essential questions were clear.&#10;Strongly Agree-15&#10;Agree- 29&#10;Disagree-4&#10;Strongly Disagree-0">
            <a:extLst>
              <a:ext uri="{FF2B5EF4-FFF2-40B4-BE49-F238E27FC236}">
                <a16:creationId xmlns:a16="http://schemas.microsoft.com/office/drawing/2014/main" id="{64958BA0-8EBE-3E87-CA9C-121339FF2E30}"/>
              </a:ext>
            </a:extLst>
          </p:cNvPr>
          <p:cNvGraphicFramePr>
            <a:graphicFrameLocks noGrp="1" noChangeAspect="1"/>
          </p:cNvGraphicFramePr>
          <p:nvPr>
            <p:ph sz="quarter" idx="4"/>
            <p:extLst>
              <p:ext uri="{D42A27DB-BD31-4B8C-83A1-F6EECF244321}">
                <p14:modId xmlns:p14="http://schemas.microsoft.com/office/powerpoint/2010/main" val="719517915"/>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9ACEE605-61E5-91AB-2C15-3B284F688B15}"/>
              </a:ext>
            </a:extLst>
          </p:cNvPr>
          <p:cNvSpPr>
            <a:spLocks noGrp="1"/>
          </p:cNvSpPr>
          <p:nvPr>
            <p:ph type="sldNum" sz="quarter" idx="12"/>
          </p:nvPr>
        </p:nvSpPr>
        <p:spPr/>
        <p:txBody>
          <a:bodyPr>
            <a:normAutofit/>
          </a:bodyPr>
          <a:lstStyle/>
          <a:p>
            <a:pPr>
              <a:spcAft>
                <a:spcPts val="600"/>
              </a:spcAft>
            </a:pPr>
            <a:fld id="{D57F1E4F-1CFF-5643-939E-217C01CDF565}" type="slidenum">
              <a:rPr lang="en-US" smtClean="0"/>
              <a:pPr>
                <a:spcAft>
                  <a:spcPts val="600"/>
                </a:spcAft>
              </a:pPr>
              <a:t>39</a:t>
            </a:fld>
            <a:endParaRPr lang="en-US"/>
          </a:p>
        </p:txBody>
      </p:sp>
    </p:spTree>
    <p:extLst>
      <p:ext uri="{BB962C8B-B14F-4D97-AF65-F5344CB8AC3E}">
        <p14:creationId xmlns:p14="http://schemas.microsoft.com/office/powerpoint/2010/main" val="22380019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F500590-3129-9A4D-20C0-F3110CF9CB52}"/>
              </a:ext>
            </a:extLst>
          </p:cNvPr>
          <p:cNvSpPr>
            <a:spLocks noGrp="1"/>
          </p:cNvSpPr>
          <p:nvPr>
            <p:ph type="title"/>
          </p:nvPr>
        </p:nvSpPr>
        <p:spPr/>
        <p:txBody>
          <a:bodyPr/>
          <a:lstStyle/>
          <a:p>
            <a:r>
              <a:rPr lang="en-US"/>
              <a:t>LPA Pilot Information and Support</a:t>
            </a:r>
          </a:p>
        </p:txBody>
      </p:sp>
      <p:sp>
        <p:nvSpPr>
          <p:cNvPr id="6" name="Text Placeholder 5">
            <a:extLst>
              <a:ext uri="{FF2B5EF4-FFF2-40B4-BE49-F238E27FC236}">
                <a16:creationId xmlns:a16="http://schemas.microsoft.com/office/drawing/2014/main" id="{DB317C1C-7A46-D745-7458-51DD8EBBD244}"/>
              </a:ext>
            </a:extLst>
          </p:cNvPr>
          <p:cNvSpPr>
            <a:spLocks noGrp="1"/>
          </p:cNvSpPr>
          <p:nvPr>
            <p:ph type="body" idx="1"/>
          </p:nvPr>
        </p:nvSpPr>
        <p:spPr/>
        <p:txBody>
          <a:bodyPr/>
          <a:lstStyle/>
          <a:p>
            <a:r>
              <a:rPr lang="en-US"/>
              <a:t>Candidates, Program Coordinators, Cooperating Teachers, and Assessors</a:t>
            </a:r>
          </a:p>
        </p:txBody>
      </p:sp>
      <p:sp>
        <p:nvSpPr>
          <p:cNvPr id="2" name="Slide Number Placeholder 1">
            <a:extLst>
              <a:ext uri="{FF2B5EF4-FFF2-40B4-BE49-F238E27FC236}">
                <a16:creationId xmlns:a16="http://schemas.microsoft.com/office/drawing/2014/main" id="{D5996BF9-A7F7-F146-2758-D2EA4FE44839}"/>
              </a:ext>
            </a:extLst>
          </p:cNvPr>
          <p:cNvSpPr>
            <a:spLocks noGrp="1"/>
          </p:cNvSpPr>
          <p:nvPr>
            <p:ph type="sldNum" sz="quarter" idx="12"/>
          </p:nvPr>
        </p:nvSpPr>
        <p:spPr/>
        <p:txBody>
          <a:bodyPr/>
          <a:lstStyle/>
          <a:p>
            <a:fld id="{3A51E27E-02B7-431C-94F3-7BAF2238D496}" type="slidenum">
              <a:rPr lang="en-US" smtClean="0"/>
              <a:pPr/>
              <a:t>40</a:t>
            </a:fld>
            <a:endParaRPr lang="en-US"/>
          </a:p>
        </p:txBody>
      </p:sp>
    </p:spTree>
    <p:extLst>
      <p:ext uri="{BB962C8B-B14F-4D97-AF65-F5344CB8AC3E}">
        <p14:creationId xmlns:p14="http://schemas.microsoft.com/office/powerpoint/2010/main" val="844317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A597F-236F-69E1-028E-F5FE28FF7628}"/>
              </a:ext>
            </a:extLst>
          </p:cNvPr>
          <p:cNvSpPr>
            <a:spLocks noGrp="1"/>
          </p:cNvSpPr>
          <p:nvPr>
            <p:ph type="title"/>
          </p:nvPr>
        </p:nvSpPr>
        <p:spPr/>
        <p:txBody>
          <a:bodyPr>
            <a:normAutofit/>
          </a:bodyPr>
          <a:lstStyle/>
          <a:p>
            <a:r>
              <a:rPr lang="en-US" sz="3700"/>
              <a:t>Program faculty/instructors provided sufficient support during the LPA pilot test </a:t>
            </a:r>
          </a:p>
        </p:txBody>
      </p:sp>
      <p:sp>
        <p:nvSpPr>
          <p:cNvPr id="3" name="Text Placeholder 2">
            <a:extLst>
              <a:ext uri="{FF2B5EF4-FFF2-40B4-BE49-F238E27FC236}">
                <a16:creationId xmlns:a16="http://schemas.microsoft.com/office/drawing/2014/main" id="{10427AFB-6D1A-9904-37E1-37E3AE650504}"/>
              </a:ext>
            </a:extLst>
          </p:cNvPr>
          <p:cNvSpPr>
            <a:spLocks noGrp="1"/>
          </p:cNvSpPr>
          <p:nvPr>
            <p:ph type="body" idx="1"/>
          </p:nvPr>
        </p:nvSpPr>
        <p:spPr/>
        <p:txBody>
          <a:bodyPr/>
          <a:lstStyle/>
          <a:p>
            <a:r>
              <a:rPr lang="en-US"/>
              <a:t>Candidates, N=78</a:t>
            </a:r>
          </a:p>
        </p:txBody>
      </p:sp>
      <p:graphicFrame>
        <p:nvGraphicFramePr>
          <p:cNvPr id="5" name="Content Placeholder 4" descr="My program faculty/instructors provided me with sufficient support during the LPA pilot test Strongly Agree-36&#10;Agree- 32&#10;Disagree-7&#10;Strongly Disagree-2">
            <a:extLst>
              <a:ext uri="{FF2B5EF4-FFF2-40B4-BE49-F238E27FC236}">
                <a16:creationId xmlns:a16="http://schemas.microsoft.com/office/drawing/2014/main" id="{E3EB9A27-B453-C12B-ABBA-879B4FF83C62}"/>
              </a:ext>
            </a:extLst>
          </p:cNvPr>
          <p:cNvGraphicFramePr>
            <a:graphicFrameLocks noGrp="1" noChangeAspect="1"/>
          </p:cNvGraphicFramePr>
          <p:nvPr>
            <p:ph sz="half" idx="2"/>
            <p:extLst>
              <p:ext uri="{D42A27DB-BD31-4B8C-83A1-F6EECF244321}">
                <p14:modId xmlns:p14="http://schemas.microsoft.com/office/powerpoint/2010/main" val="1006156007"/>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A80AED5C-3B24-15CF-5F8C-C1A281FF4E41}"/>
              </a:ext>
            </a:extLst>
          </p:cNvPr>
          <p:cNvSpPr>
            <a:spLocks noGrp="1"/>
          </p:cNvSpPr>
          <p:nvPr>
            <p:ph type="body" sz="quarter" idx="3"/>
          </p:nvPr>
        </p:nvSpPr>
        <p:spPr/>
        <p:txBody>
          <a:bodyPr/>
          <a:lstStyle/>
          <a:p>
            <a:r>
              <a:rPr lang="en-US"/>
              <a:t>Cooperating Teachers, N=30</a:t>
            </a:r>
          </a:p>
        </p:txBody>
      </p:sp>
      <p:graphicFrame>
        <p:nvGraphicFramePr>
          <p:cNvPr id="8" name="Content Placeholder 4" descr="Program faculty provided my candidate with sufficient support during the LPA pilot test. &#10;Strongly Agree-11&#10;Agree- 14&#10;Disagree-2&#10;Strongly Disagree-2">
            <a:extLst>
              <a:ext uri="{FF2B5EF4-FFF2-40B4-BE49-F238E27FC236}">
                <a16:creationId xmlns:a16="http://schemas.microsoft.com/office/drawing/2014/main" id="{DC539F80-2449-F6B7-1FB2-AF3429A212D6}"/>
              </a:ext>
            </a:extLst>
          </p:cNvPr>
          <p:cNvGraphicFramePr>
            <a:graphicFrameLocks noGrp="1" noChangeAspect="1"/>
          </p:cNvGraphicFramePr>
          <p:nvPr>
            <p:ph sz="quarter" idx="4"/>
            <p:extLst>
              <p:ext uri="{D42A27DB-BD31-4B8C-83A1-F6EECF244321}">
                <p14:modId xmlns:p14="http://schemas.microsoft.com/office/powerpoint/2010/main" val="3974742499"/>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19F666F1-AC51-4718-E71A-3B3E85D4318A}"/>
              </a:ext>
            </a:extLst>
          </p:cNvPr>
          <p:cNvSpPr>
            <a:spLocks noGrp="1"/>
          </p:cNvSpPr>
          <p:nvPr>
            <p:ph type="sldNum" sz="quarter" idx="12"/>
          </p:nvPr>
        </p:nvSpPr>
        <p:spPr/>
        <p:txBody>
          <a:bodyPr>
            <a:normAutofit/>
          </a:bodyPr>
          <a:lstStyle/>
          <a:p>
            <a:pPr>
              <a:spcAft>
                <a:spcPts val="600"/>
              </a:spcAft>
            </a:pPr>
            <a:fld id="{D57F1E4F-1CFF-5643-939E-217C01CDF565}" type="slidenum">
              <a:rPr lang="en-US" smtClean="0"/>
              <a:pPr>
                <a:spcAft>
                  <a:spcPts val="600"/>
                </a:spcAft>
              </a:pPr>
              <a:t>41</a:t>
            </a:fld>
            <a:endParaRPr lang="en-US"/>
          </a:p>
        </p:txBody>
      </p:sp>
    </p:spTree>
    <p:extLst>
      <p:ext uri="{BB962C8B-B14F-4D97-AF65-F5344CB8AC3E}">
        <p14:creationId xmlns:p14="http://schemas.microsoft.com/office/powerpoint/2010/main" val="304995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73616-F44F-3FA9-6354-D75668F52250}"/>
              </a:ext>
            </a:extLst>
          </p:cNvPr>
          <p:cNvSpPr>
            <a:spLocks noGrp="1"/>
          </p:cNvSpPr>
          <p:nvPr>
            <p:ph type="title"/>
          </p:nvPr>
        </p:nvSpPr>
        <p:spPr/>
        <p:txBody>
          <a:bodyPr>
            <a:normAutofit/>
          </a:bodyPr>
          <a:lstStyle/>
          <a:p>
            <a:r>
              <a:rPr lang="en-US" sz="3700"/>
              <a:t>Cooperating teachers provided sufficient support during the LPA pilot test.</a:t>
            </a:r>
          </a:p>
        </p:txBody>
      </p:sp>
      <p:sp>
        <p:nvSpPr>
          <p:cNvPr id="3" name="Text Placeholder 2">
            <a:extLst>
              <a:ext uri="{FF2B5EF4-FFF2-40B4-BE49-F238E27FC236}">
                <a16:creationId xmlns:a16="http://schemas.microsoft.com/office/drawing/2014/main" id="{BC3D814A-E0DF-3AAC-2D2D-EFAF0F47137F}"/>
              </a:ext>
            </a:extLst>
          </p:cNvPr>
          <p:cNvSpPr>
            <a:spLocks noGrp="1"/>
          </p:cNvSpPr>
          <p:nvPr>
            <p:ph type="body" idx="1"/>
          </p:nvPr>
        </p:nvSpPr>
        <p:spPr/>
        <p:txBody>
          <a:bodyPr/>
          <a:lstStyle/>
          <a:p>
            <a:r>
              <a:rPr lang="en-US"/>
              <a:t>Candidates, N=78</a:t>
            </a:r>
          </a:p>
        </p:txBody>
      </p:sp>
      <p:graphicFrame>
        <p:nvGraphicFramePr>
          <p:cNvPr id="5" name="Content Placeholder 4" descr="My cooperating teacher provided me with sufficient support during the LPA pilot test.&#10;Strongly Agree-32&#10;Agree- 20&#10;Disagree-11&#10;Strongly Disagree-8&#10;Don't Know/Does not Apply- 7">
            <a:extLst>
              <a:ext uri="{FF2B5EF4-FFF2-40B4-BE49-F238E27FC236}">
                <a16:creationId xmlns:a16="http://schemas.microsoft.com/office/drawing/2014/main" id="{738BA72E-0C3A-7A2F-F347-A0C6E2CC63CC}"/>
              </a:ext>
            </a:extLst>
          </p:cNvPr>
          <p:cNvGraphicFramePr>
            <a:graphicFrameLocks noGrp="1" noChangeAspect="1"/>
          </p:cNvGraphicFramePr>
          <p:nvPr>
            <p:ph sz="half" idx="2"/>
            <p:extLst>
              <p:ext uri="{D42A27DB-BD31-4B8C-83A1-F6EECF244321}">
                <p14:modId xmlns:p14="http://schemas.microsoft.com/office/powerpoint/2010/main" val="3348360961"/>
              </p:ext>
            </p:extLst>
          </p:nvPr>
        </p:nvGraphicFramePr>
        <p:xfrm>
          <a:off x="1096963" y="2582863"/>
          <a:ext cx="4938712" cy="328612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 Placeholder 5">
            <a:extLst>
              <a:ext uri="{FF2B5EF4-FFF2-40B4-BE49-F238E27FC236}">
                <a16:creationId xmlns:a16="http://schemas.microsoft.com/office/drawing/2014/main" id="{4228CE44-AD9C-EAC7-95DE-E033506747E2}"/>
              </a:ext>
            </a:extLst>
          </p:cNvPr>
          <p:cNvSpPr>
            <a:spLocks noGrp="1"/>
          </p:cNvSpPr>
          <p:nvPr>
            <p:ph type="body" sz="quarter" idx="3"/>
          </p:nvPr>
        </p:nvSpPr>
        <p:spPr/>
        <p:txBody>
          <a:bodyPr/>
          <a:lstStyle/>
          <a:p>
            <a:r>
              <a:rPr lang="en-US"/>
              <a:t>Program Coordinators, N=16</a:t>
            </a:r>
          </a:p>
        </p:txBody>
      </p:sp>
      <p:graphicFrame>
        <p:nvGraphicFramePr>
          <p:cNvPr id="8" name="Content Placeholder 4" descr="Cooperating teachers provided candidates with sufficient support during the LPA pilot test.&#10;Strongly Agree-8&#10;Agree- 7&#10;Disagree-0&#10;Strongly Disagree-0">
            <a:extLst>
              <a:ext uri="{FF2B5EF4-FFF2-40B4-BE49-F238E27FC236}">
                <a16:creationId xmlns:a16="http://schemas.microsoft.com/office/drawing/2014/main" id="{BB8824E8-18DD-1C2C-AF27-3737A1171814}"/>
              </a:ext>
            </a:extLst>
          </p:cNvPr>
          <p:cNvGraphicFramePr>
            <a:graphicFrameLocks noGrp="1" noChangeAspect="1"/>
          </p:cNvGraphicFramePr>
          <p:nvPr>
            <p:ph sz="quarter" idx="4"/>
            <p:extLst>
              <p:ext uri="{D42A27DB-BD31-4B8C-83A1-F6EECF244321}">
                <p14:modId xmlns:p14="http://schemas.microsoft.com/office/powerpoint/2010/main" val="2392171010"/>
              </p:ext>
            </p:extLst>
          </p:nvPr>
        </p:nvGraphicFramePr>
        <p:xfrm>
          <a:off x="6218238" y="2582863"/>
          <a:ext cx="4937125" cy="3286125"/>
        </p:xfrm>
        <a:graphic>
          <a:graphicData uri="http://schemas.openxmlformats.org/drawingml/2006/chart">
            <c:chart xmlns:c="http://schemas.openxmlformats.org/drawingml/2006/chart" xmlns:r="http://schemas.openxmlformats.org/officeDocument/2006/relationships" r:id="rId4"/>
          </a:graphicData>
        </a:graphic>
      </p:graphicFrame>
      <p:sp>
        <p:nvSpPr>
          <p:cNvPr id="4" name="Slide Number Placeholder 3">
            <a:extLst>
              <a:ext uri="{FF2B5EF4-FFF2-40B4-BE49-F238E27FC236}">
                <a16:creationId xmlns:a16="http://schemas.microsoft.com/office/drawing/2014/main" id="{29BDC8F5-2F3F-1341-2C3E-A4970C8CE0D3}"/>
              </a:ext>
            </a:extLst>
          </p:cNvPr>
          <p:cNvSpPr>
            <a:spLocks noGrp="1"/>
          </p:cNvSpPr>
          <p:nvPr>
            <p:ph type="sldNum" sz="quarter" idx="12"/>
          </p:nvPr>
        </p:nvSpPr>
        <p:spPr/>
        <p:txBody>
          <a:bodyPr>
            <a:normAutofit/>
          </a:bodyPr>
          <a:lstStyle/>
          <a:p>
            <a:pPr>
              <a:spcAft>
                <a:spcPts val="600"/>
              </a:spcAft>
            </a:pPr>
            <a:fld id="{D57F1E4F-1CFF-5643-939E-217C01CDF565}" type="slidenum">
              <a:rPr lang="en-US" smtClean="0"/>
              <a:pPr>
                <a:spcAft>
                  <a:spcPts val="600"/>
                </a:spcAft>
              </a:pPr>
              <a:t>42</a:t>
            </a:fld>
            <a:endParaRPr lang="en-US"/>
          </a:p>
        </p:txBody>
      </p:sp>
    </p:spTree>
    <p:extLst>
      <p:ext uri="{BB962C8B-B14F-4D97-AF65-F5344CB8AC3E}">
        <p14:creationId xmlns:p14="http://schemas.microsoft.com/office/powerpoint/2010/main" val="42209686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43AB9-4B4B-D554-0635-D642EA71EC29}"/>
              </a:ext>
            </a:extLst>
          </p:cNvPr>
          <p:cNvSpPr>
            <a:spLocks noGrp="1"/>
          </p:cNvSpPr>
          <p:nvPr>
            <p:ph type="title"/>
          </p:nvPr>
        </p:nvSpPr>
        <p:spPr>
          <a:xfrm>
            <a:off x="1097280" y="286603"/>
            <a:ext cx="10058400" cy="1450757"/>
          </a:xfrm>
        </p:spPr>
        <p:txBody>
          <a:bodyPr>
            <a:normAutofit/>
          </a:bodyPr>
          <a:lstStyle/>
          <a:p>
            <a:r>
              <a:rPr lang="en-US" sz="3400"/>
              <a:t>Cooperating Teachers, N=30 </a:t>
            </a:r>
            <a:br>
              <a:rPr lang="en-US" sz="3400"/>
            </a:br>
            <a:r>
              <a:rPr lang="en-US" sz="3400"/>
              <a:t>I discussed the LPA materials (Assessment Guide, Templates, and/or Rubrics) with my candidate.</a:t>
            </a:r>
          </a:p>
        </p:txBody>
      </p:sp>
      <p:sp>
        <p:nvSpPr>
          <p:cNvPr id="4" name="Slide Number Placeholder 3">
            <a:extLst>
              <a:ext uri="{FF2B5EF4-FFF2-40B4-BE49-F238E27FC236}">
                <a16:creationId xmlns:a16="http://schemas.microsoft.com/office/drawing/2014/main" id="{E1001310-956E-A616-0ECF-E484ADC58C94}"/>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43</a:t>
            </a:fld>
            <a:endParaRPr lang="en-US"/>
          </a:p>
        </p:txBody>
      </p:sp>
      <p:graphicFrame>
        <p:nvGraphicFramePr>
          <p:cNvPr id="5" name="Content Placeholder 4" descr="I discussed the LPA materials (Assessment Guide, Templates, and/or Rubrics) with my candidate.&#10;Strongly Agree-12&#10;Agree- 16&#10;Disagree-0&#10;Strongly Disagree-0">
            <a:extLst>
              <a:ext uri="{FF2B5EF4-FFF2-40B4-BE49-F238E27FC236}">
                <a16:creationId xmlns:a16="http://schemas.microsoft.com/office/drawing/2014/main" id="{7E06AB0A-533F-3370-8194-2F13C59785C4}"/>
              </a:ext>
            </a:extLst>
          </p:cNvPr>
          <p:cNvGraphicFramePr>
            <a:graphicFrameLocks noGrp="1"/>
          </p:cNvGraphicFramePr>
          <p:nvPr>
            <p:ph idx="1"/>
            <p:extLst>
              <p:ext uri="{D42A27DB-BD31-4B8C-83A1-F6EECF244321}">
                <p14:modId xmlns:p14="http://schemas.microsoft.com/office/powerpoint/2010/main" val="2013967077"/>
              </p:ext>
            </p:extLst>
          </p:nvPr>
        </p:nvGraphicFramePr>
        <p:xfrm>
          <a:off x="1096963" y="2098515"/>
          <a:ext cx="10058400" cy="37860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521515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A8D41-002D-82CD-465A-7B81F68A4FCA}"/>
              </a:ext>
            </a:extLst>
          </p:cNvPr>
          <p:cNvSpPr>
            <a:spLocks noGrp="1"/>
          </p:cNvSpPr>
          <p:nvPr>
            <p:ph type="title"/>
          </p:nvPr>
        </p:nvSpPr>
        <p:spPr>
          <a:xfrm>
            <a:off x="1097280" y="286603"/>
            <a:ext cx="10058400" cy="1450757"/>
          </a:xfrm>
        </p:spPr>
        <p:txBody>
          <a:bodyPr>
            <a:normAutofit/>
          </a:bodyPr>
          <a:lstStyle/>
          <a:p>
            <a:r>
              <a:rPr lang="en-US" sz="3400"/>
              <a:t>Cooperating Teachers, N=30 </a:t>
            </a:r>
            <a:br>
              <a:rPr lang="en-US" sz="3400"/>
            </a:br>
            <a:r>
              <a:rPr lang="en-US" sz="3400"/>
              <a:t>I provided support to my candidate to select the ELA/Literacy Standards for their lessons and assessments.</a:t>
            </a:r>
          </a:p>
        </p:txBody>
      </p:sp>
      <p:sp>
        <p:nvSpPr>
          <p:cNvPr id="4" name="Slide Number Placeholder 3">
            <a:extLst>
              <a:ext uri="{FF2B5EF4-FFF2-40B4-BE49-F238E27FC236}">
                <a16:creationId xmlns:a16="http://schemas.microsoft.com/office/drawing/2014/main" id="{B705D40C-C10D-E2BA-00CF-EDA2BA9E872B}"/>
              </a:ext>
            </a:extLst>
          </p:cNvPr>
          <p:cNvSpPr>
            <a:spLocks noGrp="1"/>
          </p:cNvSpPr>
          <p:nvPr>
            <p:ph type="sldNum" sz="quarter" idx="12"/>
          </p:nvPr>
        </p:nvSpPr>
        <p:spPr>
          <a:xfrm>
            <a:off x="9900458" y="6459785"/>
            <a:ext cx="1312025" cy="365125"/>
          </a:xfrm>
        </p:spPr>
        <p:txBody>
          <a:bodyPr>
            <a:normAutofit/>
          </a:bodyPr>
          <a:lstStyle/>
          <a:p>
            <a:pPr>
              <a:spcAft>
                <a:spcPts val="600"/>
              </a:spcAft>
            </a:pPr>
            <a:fld id="{D57F1E4F-1CFF-5643-939E-217C01CDF565}" type="slidenum">
              <a:rPr lang="en-US" smtClean="0"/>
              <a:pPr>
                <a:spcAft>
                  <a:spcPts val="600"/>
                </a:spcAft>
              </a:pPr>
              <a:t>44</a:t>
            </a:fld>
            <a:endParaRPr lang="en-US"/>
          </a:p>
        </p:txBody>
      </p:sp>
      <p:graphicFrame>
        <p:nvGraphicFramePr>
          <p:cNvPr id="5" name="Content Placeholder 4" descr="I provided support to my candidate to select the ELA/Literacy Standards for their lessons and assessments.&#10;Strongly Agree-15&#10;Agree- 14&#10;Disagree-0&#10;Strongly Disagree-1">
            <a:extLst>
              <a:ext uri="{FF2B5EF4-FFF2-40B4-BE49-F238E27FC236}">
                <a16:creationId xmlns:a16="http://schemas.microsoft.com/office/drawing/2014/main" id="{0D9560BC-831F-0581-72EA-41F493238604}"/>
              </a:ext>
            </a:extLst>
          </p:cNvPr>
          <p:cNvGraphicFramePr>
            <a:graphicFrameLocks noGrp="1" noChangeAspect="1"/>
          </p:cNvGraphicFramePr>
          <p:nvPr>
            <p:ph idx="1"/>
            <p:extLst>
              <p:ext uri="{D42A27DB-BD31-4B8C-83A1-F6EECF244321}">
                <p14:modId xmlns:p14="http://schemas.microsoft.com/office/powerpoint/2010/main" val="1793024094"/>
              </p:ext>
            </p:extLst>
          </p:nvPr>
        </p:nvGraphicFramePr>
        <p:xfrm>
          <a:off x="1096963" y="2098515"/>
          <a:ext cx="10058400" cy="378608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13488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2" name="Rectangle 11">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4" name="Straight Connector 13">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03897D4A-6FB1-4FFD-CB34-15A73E7C0D1C}"/>
              </a:ext>
            </a:extLst>
          </p:cNvPr>
          <p:cNvSpPr>
            <a:spLocks noGrp="1"/>
          </p:cNvSpPr>
          <p:nvPr>
            <p:ph type="title"/>
          </p:nvPr>
        </p:nvSpPr>
        <p:spPr>
          <a:xfrm>
            <a:off x="5220928" y="965200"/>
            <a:ext cx="5999002" cy="4927600"/>
          </a:xfrm>
        </p:spPr>
        <p:txBody>
          <a:bodyPr vert="horz" lIns="91440" tIns="45720" rIns="91440" bIns="45720" rtlCol="0" anchor="ctr">
            <a:normAutofit/>
          </a:bodyPr>
          <a:lstStyle/>
          <a:p>
            <a:r>
              <a:rPr lang="en-US" dirty="0">
                <a:solidFill>
                  <a:schemeClr val="tx2"/>
                </a:solidFill>
              </a:rPr>
              <a:t>Part V: Qualitative Findings</a:t>
            </a:r>
          </a:p>
        </p:txBody>
      </p:sp>
      <p:sp>
        <p:nvSpPr>
          <p:cNvPr id="18" name="Rectangle 17">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0" name="Rectangle 19">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3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4" name="Slide Number Placeholder 3">
            <a:extLst>
              <a:ext uri="{FF2B5EF4-FFF2-40B4-BE49-F238E27FC236}">
                <a16:creationId xmlns:a16="http://schemas.microsoft.com/office/drawing/2014/main" id="{4E8C087A-619D-A60A-6C38-D4B7F8976D58}"/>
              </a:ext>
            </a:extLst>
          </p:cNvPr>
          <p:cNvSpPr>
            <a:spLocks noGrp="1"/>
          </p:cNvSpPr>
          <p:nvPr>
            <p:ph type="sldNum" sz="quarter" idx="12"/>
          </p:nvPr>
        </p:nvSpPr>
        <p:spPr>
          <a:xfrm>
            <a:off x="10383078" y="6459785"/>
            <a:ext cx="829405" cy="365125"/>
          </a:xfrm>
        </p:spPr>
        <p:txBody>
          <a:bodyPr vert="horz" lIns="91440" tIns="45720" rIns="91440" bIns="45720" rtlCol="0" anchor="ctr">
            <a:normAutofit/>
          </a:bodyPr>
          <a:lstStyle/>
          <a:p>
            <a:pPr>
              <a:spcAft>
                <a:spcPts val="600"/>
              </a:spcAft>
              <a:defRPr/>
            </a:pPr>
            <a:fld id="{EEAC2BAD-9516-2B47-9900-7FC05ED2F002}" type="slidenum">
              <a:rPr lang="en-US">
                <a:solidFill>
                  <a:schemeClr val="tx2"/>
                </a:solidFill>
              </a:rPr>
              <a:pPr>
                <a:spcAft>
                  <a:spcPts val="600"/>
                </a:spcAft>
                <a:defRPr/>
              </a:pPr>
              <a:t>45</a:t>
            </a:fld>
            <a:endParaRPr lang="en-US">
              <a:solidFill>
                <a:schemeClr val="tx2"/>
              </a:solidFill>
            </a:endParaRPr>
          </a:p>
        </p:txBody>
      </p:sp>
      <p:sp>
        <p:nvSpPr>
          <p:cNvPr id="6" name="Text Placeholder 5">
            <a:extLst>
              <a:ext uri="{FF2B5EF4-FFF2-40B4-BE49-F238E27FC236}">
                <a16:creationId xmlns:a16="http://schemas.microsoft.com/office/drawing/2014/main" id="{F89A715C-7EEF-D108-9534-FA441A677279}"/>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1681230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3897D4A-6FB1-4FFD-CB34-15A73E7C0D1C}"/>
              </a:ext>
            </a:extLst>
          </p:cNvPr>
          <p:cNvSpPr>
            <a:spLocks noGrp="1"/>
          </p:cNvSpPr>
          <p:nvPr>
            <p:ph type="title"/>
          </p:nvPr>
        </p:nvSpPr>
        <p:spPr/>
        <p:txBody>
          <a:bodyPr>
            <a:normAutofit/>
          </a:bodyPr>
          <a:lstStyle/>
          <a:p>
            <a:r>
              <a:rPr lang="en-US" sz="8000">
                <a:ea typeface="Open Sans Light"/>
                <a:cs typeface="Open Sans Light"/>
              </a:rPr>
              <a:t>Focus Group Data and Open-Ended Survey Responses</a:t>
            </a:r>
            <a:endParaRPr lang="en-US"/>
          </a:p>
        </p:txBody>
      </p:sp>
      <p:sp>
        <p:nvSpPr>
          <p:cNvPr id="3" name="Content Placeholder 2">
            <a:extLst>
              <a:ext uri="{FF2B5EF4-FFF2-40B4-BE49-F238E27FC236}">
                <a16:creationId xmlns:a16="http://schemas.microsoft.com/office/drawing/2014/main" id="{CEEFBDA1-4E79-D562-A0C8-094C836C8B79}"/>
              </a:ext>
            </a:extLst>
          </p:cNvPr>
          <p:cNvSpPr>
            <a:spLocks noGrp="1"/>
          </p:cNvSpPr>
          <p:nvPr>
            <p:ph type="body" idx="1"/>
          </p:nvPr>
        </p:nvSpPr>
        <p:spPr/>
        <p:txBody>
          <a:bodyPr lIns="91440" tIns="45720" rIns="91440" bIns="45720" anchor="ctr">
            <a:normAutofit fontScale="77500" lnSpcReduction="20000"/>
          </a:bodyPr>
          <a:lstStyle/>
          <a:p>
            <a:pPr algn="ctr"/>
            <a:endParaRPr lang="en-US" sz="5200" b="1"/>
          </a:p>
          <a:p>
            <a:r>
              <a:rPr lang="en-US" sz="2600" b="1">
                <a:latin typeface="Open Sans Light"/>
                <a:ea typeface="Open Sans Light"/>
                <a:cs typeface="Open Sans Light"/>
              </a:rPr>
              <a:t>Candidates, Program Coordinators, Cooperating Teachers, and Assessors</a:t>
            </a:r>
          </a:p>
        </p:txBody>
      </p:sp>
      <p:sp>
        <p:nvSpPr>
          <p:cNvPr id="4" name="Slide Number Placeholder 3">
            <a:extLst>
              <a:ext uri="{FF2B5EF4-FFF2-40B4-BE49-F238E27FC236}">
                <a16:creationId xmlns:a16="http://schemas.microsoft.com/office/drawing/2014/main" id="{4E8C087A-619D-A60A-6C38-D4B7F8976D58}"/>
              </a:ext>
            </a:extLst>
          </p:cNvPr>
          <p:cNvSpPr>
            <a:spLocks noGrp="1"/>
          </p:cNvSpPr>
          <p:nvPr>
            <p:ph type="sldNum" sz="quarter" idx="12"/>
          </p:nvPr>
        </p:nvSpPr>
        <p:spPr/>
        <p:txBody>
          <a:bodyPr/>
          <a:lstStyle/>
          <a:p>
            <a:pPr>
              <a:defRPr/>
            </a:pPr>
            <a:fld id="{EEAC2BAD-9516-2B47-9900-7FC05ED2F002}" type="slidenum">
              <a:rPr lang="en-US"/>
              <a:pPr>
                <a:defRPr/>
              </a:pPr>
              <a:t>46</a:t>
            </a:fld>
            <a:endParaRPr lang="en-US"/>
          </a:p>
        </p:txBody>
      </p:sp>
    </p:spTree>
    <p:extLst>
      <p:ext uri="{BB962C8B-B14F-4D97-AF65-F5344CB8AC3E}">
        <p14:creationId xmlns:p14="http://schemas.microsoft.com/office/powerpoint/2010/main" val="5664386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AC914-79F8-29C2-8AF9-4D996DD9E2A8}"/>
              </a:ext>
            </a:extLst>
          </p:cNvPr>
          <p:cNvSpPr>
            <a:spLocks noGrp="1"/>
          </p:cNvSpPr>
          <p:nvPr>
            <p:ph type="title"/>
          </p:nvPr>
        </p:nvSpPr>
        <p:spPr/>
        <p:txBody>
          <a:bodyPr lIns="91440" tIns="45720" rIns="91440" bIns="45720" anchor="ctr" anchorCtr="0">
            <a:normAutofit/>
          </a:bodyPr>
          <a:lstStyle/>
          <a:p>
            <a:r>
              <a:rPr lang="en-US" sz="2800">
                <a:ea typeface="Open Sans Light"/>
                <a:cs typeface="Calibri"/>
              </a:rPr>
              <a:t>Do you feel that a performance assessment provides a better opportunity to demonstrate your ability to teach reading, writing, listening, and speaking than a multiple-choice exam such as RICA? </a:t>
            </a:r>
            <a:endParaRPr lang="en-US" sz="2800">
              <a:ea typeface="Open Sans Light"/>
            </a:endParaRPr>
          </a:p>
        </p:txBody>
      </p:sp>
      <p:sp>
        <p:nvSpPr>
          <p:cNvPr id="3" name="Content Placeholder 2">
            <a:extLst>
              <a:ext uri="{FF2B5EF4-FFF2-40B4-BE49-F238E27FC236}">
                <a16:creationId xmlns:a16="http://schemas.microsoft.com/office/drawing/2014/main" id="{38B1A84B-F745-FE87-65D3-0CCAF72F4FFF}"/>
              </a:ext>
            </a:extLst>
          </p:cNvPr>
          <p:cNvSpPr>
            <a:spLocks noGrp="1"/>
          </p:cNvSpPr>
          <p:nvPr>
            <p:ph idx="1"/>
          </p:nvPr>
        </p:nvSpPr>
        <p:spPr/>
        <p:txBody>
          <a:bodyPr lIns="91440" tIns="45720" rIns="91440" bIns="45720" anchor="t">
            <a:noAutofit/>
          </a:bodyPr>
          <a:lstStyle/>
          <a:p>
            <a:r>
              <a:rPr lang="en-US" sz="2300" b="1">
                <a:latin typeface="+mn-lt"/>
                <a:ea typeface="Open Sans Light"/>
                <a:cs typeface="Open Sans Light"/>
              </a:rPr>
              <a:t>Candidate</a:t>
            </a:r>
          </a:p>
          <a:p>
            <a:pPr marL="285750" indent="-285750">
              <a:buFont typeface="Arial" panose="020B0604020202020204" pitchFamily="34" charset="0"/>
              <a:buChar char="•"/>
            </a:pPr>
            <a:r>
              <a:rPr lang="en-US" sz="2100">
                <a:latin typeface="+mn-lt"/>
                <a:ea typeface="Open Sans Light"/>
                <a:cs typeface="Open Sans Light"/>
              </a:rPr>
              <a:t>"</a:t>
            </a:r>
            <a:r>
              <a:rPr lang="en-US" sz="2100">
                <a:latin typeface="+mn-lt"/>
                <a:ea typeface="Calibri"/>
                <a:cs typeface="Calibri"/>
              </a:rPr>
              <a:t>I found the LPA to be extremely challenging in applying the knowledge and skills gained from coursework to creating a meaningful literacy lesson that targeted multiple learning needs, assets and strengths so each student had opportunity to engage and make progress towards meeting learning objectives. As challenging as it was, it was equally rewarding in achieving successes and learning from reflection on the effectiveness of the instruction. This was a much more effective way for me to demonstrate my learning of and ability to teach literacy skills to students with diverse needs. Rather than experiencing test anxiety which would have likely impacted my score in negative ways, the LPA gave me time to think, synthesize, utilize resources, and get know real students’ abilities and needs. This provided me with a very meaningful, enriching learning experience in how to effectively teach literacy in an elementary class.” </a:t>
            </a:r>
          </a:p>
          <a:p>
            <a:pPr marL="0" indent="0">
              <a:buNone/>
            </a:pPr>
            <a:r>
              <a:rPr lang="en-US" sz="2100">
                <a:latin typeface="+mn-lt"/>
                <a:ea typeface="Calibri"/>
                <a:cs typeface="Calibri"/>
              </a:rPr>
              <a:t>(Pg. 65)</a:t>
            </a:r>
          </a:p>
        </p:txBody>
      </p:sp>
      <p:sp>
        <p:nvSpPr>
          <p:cNvPr id="4" name="Slide Number Placeholder 3">
            <a:extLst>
              <a:ext uri="{FF2B5EF4-FFF2-40B4-BE49-F238E27FC236}">
                <a16:creationId xmlns:a16="http://schemas.microsoft.com/office/drawing/2014/main" id="{BBF5471E-71E9-857F-1263-C16B2A1A6BED}"/>
              </a:ext>
            </a:extLst>
          </p:cNvPr>
          <p:cNvSpPr>
            <a:spLocks noGrp="1"/>
          </p:cNvSpPr>
          <p:nvPr>
            <p:ph type="sldNum" sz="quarter" idx="12"/>
          </p:nvPr>
        </p:nvSpPr>
        <p:spPr/>
        <p:txBody>
          <a:bodyPr/>
          <a:lstStyle/>
          <a:p>
            <a:pPr>
              <a:defRPr/>
            </a:pPr>
            <a:fld id="{EEAC2BAD-9516-2B47-9900-7FC05ED2F002}" type="slidenum">
              <a:rPr lang="en-US"/>
              <a:pPr>
                <a:defRPr/>
              </a:pPr>
              <a:t>47</a:t>
            </a:fld>
            <a:endParaRPr lang="en-US"/>
          </a:p>
        </p:txBody>
      </p:sp>
    </p:spTree>
    <p:extLst>
      <p:ext uri="{BB962C8B-B14F-4D97-AF65-F5344CB8AC3E}">
        <p14:creationId xmlns:p14="http://schemas.microsoft.com/office/powerpoint/2010/main" val="39019574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33B00-5A24-47F8-F6FE-6C3B1037E010}"/>
              </a:ext>
            </a:extLst>
          </p:cNvPr>
          <p:cNvSpPr>
            <a:spLocks noGrp="1"/>
          </p:cNvSpPr>
          <p:nvPr>
            <p:ph type="title"/>
          </p:nvPr>
        </p:nvSpPr>
        <p:spPr/>
        <p:txBody>
          <a:bodyPr>
            <a:noAutofit/>
          </a:bodyPr>
          <a:lstStyle/>
          <a:p>
            <a:r>
              <a:rPr lang="en-US" sz="2800" dirty="0"/>
              <a:t>Do you feel that a performance assessment provides a better opportunity to demonstrate your ability to teach reading, writing, listening, and speaking than a multiple-choice exam such as RICA? (Candidates, continued) </a:t>
            </a:r>
          </a:p>
        </p:txBody>
      </p:sp>
      <p:sp>
        <p:nvSpPr>
          <p:cNvPr id="3" name="Content Placeholder 2">
            <a:extLst>
              <a:ext uri="{FF2B5EF4-FFF2-40B4-BE49-F238E27FC236}">
                <a16:creationId xmlns:a16="http://schemas.microsoft.com/office/drawing/2014/main" id="{E5B31B75-80E8-8BC4-9518-778CCD25ADEF}"/>
              </a:ext>
            </a:extLst>
          </p:cNvPr>
          <p:cNvSpPr>
            <a:spLocks noGrp="1"/>
          </p:cNvSpPr>
          <p:nvPr>
            <p:ph idx="1"/>
          </p:nvPr>
        </p:nvSpPr>
        <p:spPr/>
        <p:txBody>
          <a:bodyPr>
            <a:normAutofit fontScale="85000" lnSpcReduction="10000"/>
          </a:bodyPr>
          <a:lstStyle/>
          <a:p>
            <a:pPr marL="285750" indent="-285750">
              <a:buFont typeface="Arial" panose="020B0604020202020204" pitchFamily="34" charset="0"/>
              <a:buChar char="•"/>
            </a:pPr>
            <a:r>
              <a:rPr lang="en-US" sz="2800">
                <a:ea typeface="Calibri"/>
                <a:cs typeface="Calibri"/>
              </a:rPr>
              <a:t>“</a:t>
            </a:r>
            <a:r>
              <a:rPr lang="en-US" sz="2800">
                <a:latin typeface="+mn-lt"/>
                <a:ea typeface="Calibri"/>
                <a:cs typeface="Calibri"/>
              </a:rPr>
              <a:t>Agree. Putting your knowledge into practice is the best way to show it. You can tell in a classroom setting what’s going to go well and what's not.”</a:t>
            </a:r>
          </a:p>
          <a:p>
            <a:pPr marL="285750" indent="-285750">
              <a:buFont typeface="Arial" panose="020B0604020202020204" pitchFamily="34" charset="0"/>
              <a:buChar char="•"/>
            </a:pPr>
            <a:r>
              <a:rPr lang="en-US" sz="2800">
                <a:ea typeface="Calibri"/>
                <a:cs typeface="Calibri"/>
              </a:rPr>
              <a:t>“</a:t>
            </a:r>
            <a:r>
              <a:rPr lang="en-US" sz="2800">
                <a:latin typeface="+mn-lt"/>
                <a:ea typeface="Calibri"/>
                <a:cs typeface="Calibri"/>
              </a:rPr>
              <a:t>I’m glad I did the pilot because I was stressed about having to take RICA. I like the PA because you get to see me ... what I have to offer as a teacher.”</a:t>
            </a:r>
          </a:p>
          <a:p>
            <a:pPr marL="285750" indent="-285750">
              <a:buFont typeface="Arial" panose="020B0604020202020204" pitchFamily="34" charset="0"/>
              <a:buChar char="•"/>
            </a:pPr>
            <a:r>
              <a:rPr lang="en-US" sz="2800">
                <a:latin typeface="+mn-lt"/>
                <a:ea typeface="Calibri"/>
                <a:cs typeface="Calibri"/>
              </a:rPr>
              <a:t>“I am encouraged to see the LPA potentially supplanting the RICA, as it shows that the CTC is looking to implement more effective ways to assess teacher abilities.”</a:t>
            </a:r>
          </a:p>
          <a:p>
            <a:pPr marL="285750" indent="-285750">
              <a:buFont typeface="Arial" panose="020B0604020202020204" pitchFamily="34" charset="0"/>
              <a:buChar char="•"/>
            </a:pPr>
            <a:r>
              <a:rPr lang="en-US" sz="2800">
                <a:latin typeface="+mn-lt"/>
                <a:ea typeface="Calibri"/>
                <a:cs typeface="Calibri"/>
              </a:rPr>
              <a:t>“My experience was great, and I loved how detailed it was and how clear the rubrics were as well as the assessment guide. It helped me know what to expect and do each step to the best of my ability.”</a:t>
            </a:r>
          </a:p>
          <a:p>
            <a:pPr marL="0" indent="0">
              <a:buNone/>
            </a:pPr>
            <a:r>
              <a:rPr lang="en-US"/>
              <a:t>(Pg. 65)</a:t>
            </a:r>
          </a:p>
        </p:txBody>
      </p:sp>
      <p:sp>
        <p:nvSpPr>
          <p:cNvPr id="4" name="Slide Number Placeholder 3">
            <a:extLst>
              <a:ext uri="{FF2B5EF4-FFF2-40B4-BE49-F238E27FC236}">
                <a16:creationId xmlns:a16="http://schemas.microsoft.com/office/drawing/2014/main" id="{DD609961-09BF-1329-2CD6-E66788CADB7B}"/>
              </a:ext>
            </a:extLst>
          </p:cNvPr>
          <p:cNvSpPr>
            <a:spLocks noGrp="1"/>
          </p:cNvSpPr>
          <p:nvPr>
            <p:ph type="sldNum" sz="quarter" idx="12"/>
          </p:nvPr>
        </p:nvSpPr>
        <p:spPr/>
        <p:txBody>
          <a:bodyPr/>
          <a:lstStyle/>
          <a:p>
            <a:fld id="{D57F1E4F-1CFF-5643-939E-217C01CDF565}" type="slidenum">
              <a:rPr lang="en-US" smtClean="0"/>
              <a:pPr/>
              <a:t>48</a:t>
            </a:fld>
            <a:endParaRPr lang="en-US"/>
          </a:p>
        </p:txBody>
      </p:sp>
    </p:spTree>
    <p:extLst>
      <p:ext uri="{BB962C8B-B14F-4D97-AF65-F5344CB8AC3E}">
        <p14:creationId xmlns:p14="http://schemas.microsoft.com/office/powerpoint/2010/main" val="23209514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AC914-79F8-29C2-8AF9-4D996DD9E2A8}"/>
              </a:ext>
            </a:extLst>
          </p:cNvPr>
          <p:cNvSpPr>
            <a:spLocks noGrp="1"/>
          </p:cNvSpPr>
          <p:nvPr>
            <p:ph type="title"/>
          </p:nvPr>
        </p:nvSpPr>
        <p:spPr/>
        <p:txBody>
          <a:bodyPr lIns="91440" tIns="45720" rIns="91440" bIns="45720" anchor="ctr" anchorCtr="0">
            <a:normAutofit/>
          </a:bodyPr>
          <a:lstStyle/>
          <a:p>
            <a:r>
              <a:rPr lang="en-US" sz="2400" dirty="0">
                <a:ea typeface="Open Sans Light" panose="020B0306030504020204" pitchFamily="34" charset="0"/>
                <a:cs typeface="Open Sans Light" panose="020B0306030504020204" pitchFamily="34" charset="0"/>
              </a:rPr>
              <a:t>Do you feel that a performance assessment provides a better opportunity to demonstrate your ability to teach reading, writing, listening, and speaking than a multiple-choice exam such as RICA? (Program Coordinators)</a:t>
            </a:r>
          </a:p>
        </p:txBody>
      </p:sp>
      <p:sp>
        <p:nvSpPr>
          <p:cNvPr id="3" name="Content Placeholder 2">
            <a:extLst>
              <a:ext uri="{FF2B5EF4-FFF2-40B4-BE49-F238E27FC236}">
                <a16:creationId xmlns:a16="http://schemas.microsoft.com/office/drawing/2014/main" id="{38B1A84B-F745-FE87-65D3-0CCAF72F4FFF}"/>
              </a:ext>
            </a:extLst>
          </p:cNvPr>
          <p:cNvSpPr>
            <a:spLocks noGrp="1"/>
          </p:cNvSpPr>
          <p:nvPr>
            <p:ph idx="1"/>
          </p:nvPr>
        </p:nvSpPr>
        <p:spPr/>
        <p:txBody>
          <a:bodyPr lIns="91440" tIns="45720" rIns="91440" bIns="45720" anchor="t">
            <a:normAutofit fontScale="92500"/>
          </a:bodyPr>
          <a:lstStyle/>
          <a:p>
            <a:r>
              <a:rPr lang="en-US" sz="2400" b="1">
                <a:latin typeface="+mn-lt"/>
                <a:ea typeface="Open Sans Light"/>
                <a:cs typeface="Open Sans Light"/>
              </a:rPr>
              <a:t>Program Coordinator</a:t>
            </a:r>
            <a:endParaRPr lang="en-US" sz="2400" b="1">
              <a:latin typeface="+mn-lt"/>
            </a:endParaRPr>
          </a:p>
          <a:p>
            <a:pPr marL="285750" indent="-285750">
              <a:buFont typeface="Arial" panose="020B0604020202020204" pitchFamily="34" charset="0"/>
              <a:buChar char="•"/>
            </a:pPr>
            <a:r>
              <a:rPr lang="en-US" sz="2400">
                <a:latin typeface="+mn-lt"/>
                <a:ea typeface="Calibri"/>
                <a:cs typeface="Calibri"/>
              </a:rPr>
              <a:t>"It's better for programs. With PA you get rubric-based feedback that allows both candidates and programs to improve. RICA does not do that."</a:t>
            </a:r>
          </a:p>
          <a:p>
            <a:pPr marL="285750" indent="-285750">
              <a:buFont typeface="Arial" panose="020B0604020202020204" pitchFamily="34" charset="0"/>
              <a:buChar char="•"/>
            </a:pPr>
            <a:r>
              <a:rPr lang="en-US" sz="2400">
                <a:latin typeface="+mn-lt"/>
                <a:ea typeface="Calibri"/>
                <a:cs typeface="Calibri"/>
              </a:rPr>
              <a:t>"I love that they actually have to look at the literacy levels before they start to plan. That’s an advantage over RICA. I love that the PA has them apply literacy in the real world."</a:t>
            </a:r>
          </a:p>
          <a:p>
            <a:pPr marL="285750" indent="-285750">
              <a:buFont typeface="Arial" panose="020B0604020202020204" pitchFamily="34" charset="0"/>
              <a:buChar char="•"/>
            </a:pPr>
            <a:r>
              <a:rPr lang="en-US" sz="2400">
                <a:latin typeface="+mn-lt"/>
                <a:ea typeface="Calibri"/>
                <a:cs typeface="Calibri"/>
              </a:rPr>
              <a:t>“Hands down. As someone who has taught a tiered literacy course, for candidates who got freaked out memorizing terms they were able to focus more on showing their understanding of the process than remembering the terms.“</a:t>
            </a:r>
          </a:p>
          <a:p>
            <a:pPr marL="0" indent="0">
              <a:buNone/>
            </a:pPr>
            <a:r>
              <a:rPr lang="en-US" sz="2400">
                <a:ea typeface="Calibri"/>
                <a:cs typeface="Calibri"/>
              </a:rPr>
              <a:t>(Pg. 66)</a:t>
            </a:r>
            <a:endParaRPr lang="en-US" sz="2400">
              <a:latin typeface="+mn-lt"/>
              <a:ea typeface="Calibri"/>
              <a:cs typeface="Calibri"/>
            </a:endParaRPr>
          </a:p>
        </p:txBody>
      </p:sp>
      <p:sp>
        <p:nvSpPr>
          <p:cNvPr id="4" name="Slide Number Placeholder 3">
            <a:extLst>
              <a:ext uri="{FF2B5EF4-FFF2-40B4-BE49-F238E27FC236}">
                <a16:creationId xmlns:a16="http://schemas.microsoft.com/office/drawing/2014/main" id="{BBF5471E-71E9-857F-1263-C16B2A1A6BED}"/>
              </a:ext>
            </a:extLst>
          </p:cNvPr>
          <p:cNvSpPr>
            <a:spLocks noGrp="1"/>
          </p:cNvSpPr>
          <p:nvPr>
            <p:ph type="sldNum" sz="quarter" idx="12"/>
          </p:nvPr>
        </p:nvSpPr>
        <p:spPr/>
        <p:txBody>
          <a:bodyPr/>
          <a:lstStyle/>
          <a:p>
            <a:pPr>
              <a:defRPr/>
            </a:pPr>
            <a:fld id="{EEAC2BAD-9516-2B47-9900-7FC05ED2F002}" type="slidenum">
              <a:rPr lang="en-US"/>
              <a:pPr>
                <a:defRPr/>
              </a:pPr>
              <a:t>49</a:t>
            </a:fld>
            <a:endParaRPr lang="en-US"/>
          </a:p>
        </p:txBody>
      </p:sp>
    </p:spTree>
    <p:extLst>
      <p:ext uri="{BB962C8B-B14F-4D97-AF65-F5344CB8AC3E}">
        <p14:creationId xmlns:p14="http://schemas.microsoft.com/office/powerpoint/2010/main" val="105349317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BACB8-6D13-A43E-9AEC-9EC6C15821CC}"/>
              </a:ext>
            </a:extLst>
          </p:cNvPr>
          <p:cNvSpPr>
            <a:spLocks noGrp="1"/>
          </p:cNvSpPr>
          <p:nvPr>
            <p:ph type="title"/>
          </p:nvPr>
        </p:nvSpPr>
        <p:spPr/>
        <p:txBody>
          <a:bodyPr lIns="91440" tIns="45720" rIns="91440" bIns="45720" anchor="ctr" anchorCtr="0">
            <a:normAutofit/>
          </a:bodyPr>
          <a:lstStyle/>
          <a:p>
            <a:r>
              <a:rPr lang="en-US">
                <a:ea typeface="Open Sans Light"/>
                <a:cs typeface="Open Sans Light"/>
              </a:rPr>
              <a:t>Cooperating Teachers</a:t>
            </a:r>
            <a:endParaRPr lang="en-US"/>
          </a:p>
        </p:txBody>
      </p:sp>
      <p:sp>
        <p:nvSpPr>
          <p:cNvPr id="3" name="Content Placeholder 2">
            <a:extLst>
              <a:ext uri="{FF2B5EF4-FFF2-40B4-BE49-F238E27FC236}">
                <a16:creationId xmlns:a16="http://schemas.microsoft.com/office/drawing/2014/main" id="{67AA9515-8EE9-D509-8AF5-728654BB6924}"/>
              </a:ext>
            </a:extLst>
          </p:cNvPr>
          <p:cNvSpPr>
            <a:spLocks noGrp="1"/>
          </p:cNvSpPr>
          <p:nvPr>
            <p:ph idx="1"/>
          </p:nvPr>
        </p:nvSpPr>
        <p:spPr/>
        <p:txBody>
          <a:bodyPr lIns="91440" tIns="45720" rIns="91440" bIns="45720" anchor="t">
            <a:noAutofit/>
          </a:bodyPr>
          <a:lstStyle/>
          <a:p>
            <a:pPr marL="285750" indent="-285750">
              <a:buFont typeface="Arial" panose="020B0604020202020204" pitchFamily="34" charset="0"/>
              <a:buChar char="•"/>
            </a:pPr>
            <a:r>
              <a:rPr lang="en-US" sz="2100">
                <a:ea typeface="Open Sans Light"/>
                <a:cs typeface="Open Sans Light"/>
              </a:rPr>
              <a:t>“The LPA seemed to cover all the bases of what would be beneficial in preparing a new teacher. All the templates were thorough and was a beneficial and practical experience.”</a:t>
            </a:r>
          </a:p>
          <a:p>
            <a:pPr marL="285750" indent="-285750">
              <a:buFont typeface="Arial" panose="020B0604020202020204" pitchFamily="34" charset="0"/>
              <a:buChar char="•"/>
            </a:pPr>
            <a:r>
              <a:rPr lang="en-US" sz="2100">
                <a:ea typeface="Open Sans Light"/>
                <a:cs typeface="Open Sans Light"/>
              </a:rPr>
              <a:t>“I felt this LPA pilot was very helpful and beneficial to help teach literacy. Having the student teachers do hands on lessons gave more practical experience as opposed to learning from a book.”</a:t>
            </a:r>
          </a:p>
          <a:p>
            <a:pPr marL="285750" indent="-285750">
              <a:buFont typeface="Arial" panose="020B0604020202020204" pitchFamily="34" charset="0"/>
              <a:buChar char="•"/>
            </a:pPr>
            <a:r>
              <a:rPr lang="en-US" sz="2100">
                <a:ea typeface="Open Sans Light"/>
                <a:cs typeface="Open Sans Light"/>
              </a:rPr>
              <a:t>“It was an involved process but extremely meaningful and worthwhile. It aligns with what educators do daily and serves as a process to ensure we are certificating qualified and effective new teachers into the profession.”</a:t>
            </a:r>
          </a:p>
          <a:p>
            <a:pPr marL="285750" indent="-285750">
              <a:buFont typeface="Arial" panose="020B0604020202020204" pitchFamily="34" charset="0"/>
              <a:buChar char="•"/>
            </a:pPr>
            <a:r>
              <a:rPr lang="en-US" sz="2100">
                <a:ea typeface="Open Sans Light"/>
                <a:cs typeface="Open Sans Light"/>
              </a:rPr>
              <a:t>“I have mentored several teaching candidates the past few years from different credential programs. I think the LPA was helpful in preparing my current candidate for teaching.”</a:t>
            </a:r>
          </a:p>
          <a:p>
            <a:pPr marL="0" indent="0">
              <a:buNone/>
            </a:pPr>
            <a:r>
              <a:rPr lang="en-US" sz="2100">
                <a:ea typeface="Open Sans Light"/>
                <a:cs typeface="Open Sans Light"/>
              </a:rPr>
              <a:t>(Pg. 69-70)</a:t>
            </a:r>
          </a:p>
        </p:txBody>
      </p:sp>
      <p:sp>
        <p:nvSpPr>
          <p:cNvPr id="4" name="Slide Number Placeholder 3">
            <a:extLst>
              <a:ext uri="{FF2B5EF4-FFF2-40B4-BE49-F238E27FC236}">
                <a16:creationId xmlns:a16="http://schemas.microsoft.com/office/drawing/2014/main" id="{E7544209-75A0-B41D-0E42-86CFC8035244}"/>
              </a:ext>
            </a:extLst>
          </p:cNvPr>
          <p:cNvSpPr>
            <a:spLocks noGrp="1"/>
          </p:cNvSpPr>
          <p:nvPr>
            <p:ph type="sldNum" sz="quarter" idx="12"/>
          </p:nvPr>
        </p:nvSpPr>
        <p:spPr/>
        <p:txBody>
          <a:bodyPr/>
          <a:lstStyle/>
          <a:p>
            <a:pPr>
              <a:defRPr/>
            </a:pPr>
            <a:fld id="{EEAC2BAD-9516-2B47-9900-7FC05ED2F002}" type="slidenum">
              <a:rPr lang="en-US"/>
              <a:pPr>
                <a:defRPr/>
              </a:pPr>
              <a:t>50</a:t>
            </a:fld>
            <a:endParaRPr lang="en-US"/>
          </a:p>
        </p:txBody>
      </p:sp>
    </p:spTree>
    <p:extLst>
      <p:ext uri="{BB962C8B-B14F-4D97-AF65-F5344CB8AC3E}">
        <p14:creationId xmlns:p14="http://schemas.microsoft.com/office/powerpoint/2010/main" val="7956519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F66F0-48D8-25FC-6798-838F4229083D}"/>
              </a:ext>
            </a:extLst>
          </p:cNvPr>
          <p:cNvSpPr>
            <a:spLocks noGrp="1"/>
          </p:cNvSpPr>
          <p:nvPr>
            <p:ph type="title"/>
          </p:nvPr>
        </p:nvSpPr>
        <p:spPr/>
        <p:txBody>
          <a:bodyPr lIns="91440" tIns="45720" rIns="91440" bIns="45720" anchor="ctr" anchorCtr="0">
            <a:normAutofit/>
          </a:bodyPr>
          <a:lstStyle/>
          <a:p>
            <a:r>
              <a:rPr lang="en-US">
                <a:ea typeface="Open Sans Light"/>
                <a:cs typeface="Open Sans Light"/>
              </a:rPr>
              <a:t>Rubric Use and Support</a:t>
            </a:r>
            <a:endParaRPr lang="en-US"/>
          </a:p>
        </p:txBody>
      </p:sp>
      <p:sp>
        <p:nvSpPr>
          <p:cNvPr id="3" name="Content Placeholder 2">
            <a:extLst>
              <a:ext uri="{FF2B5EF4-FFF2-40B4-BE49-F238E27FC236}">
                <a16:creationId xmlns:a16="http://schemas.microsoft.com/office/drawing/2014/main" id="{7CC40973-3339-D639-5592-E7A0D66E9E87}"/>
              </a:ext>
            </a:extLst>
          </p:cNvPr>
          <p:cNvSpPr>
            <a:spLocks noGrp="1"/>
          </p:cNvSpPr>
          <p:nvPr>
            <p:ph idx="1"/>
          </p:nvPr>
        </p:nvSpPr>
        <p:spPr>
          <a:xfrm>
            <a:off x="1097279" y="1845734"/>
            <a:ext cx="10474235" cy="4023360"/>
          </a:xfrm>
        </p:spPr>
        <p:txBody>
          <a:bodyPr lIns="91440" tIns="45720" rIns="91440" bIns="45720" anchor="t">
            <a:noAutofit/>
          </a:bodyPr>
          <a:lstStyle/>
          <a:p>
            <a:pPr>
              <a:spcBef>
                <a:spcPts val="500"/>
              </a:spcBef>
            </a:pPr>
            <a:r>
              <a:rPr lang="en-US" sz="1800" b="1">
                <a:latin typeface="+mn-lt"/>
                <a:ea typeface="Open Sans Light"/>
                <a:cs typeface="Open Sans Light"/>
              </a:rPr>
              <a:t>Candidate</a:t>
            </a:r>
          </a:p>
          <a:p>
            <a:pPr marL="285750" indent="-285750">
              <a:spcBef>
                <a:spcPts val="500"/>
              </a:spcBef>
              <a:buFont typeface="Arial"/>
              <a:buChar char="•"/>
            </a:pPr>
            <a:r>
              <a:rPr lang="en-US" sz="1800">
                <a:latin typeface="+mn-lt"/>
                <a:ea typeface="Open Sans Light"/>
                <a:cs typeface="Calibri"/>
              </a:rPr>
              <a:t>“Yes, I had a whole packet ... I printed them out ... as I was writing I was looking at the rubrics to make sure I addressed all of the [constructs]. I targeted level 3.”</a:t>
            </a:r>
            <a:endParaRPr lang="en-US" sz="1800" b="1">
              <a:latin typeface="+mn-lt"/>
              <a:ea typeface="Open Sans Light"/>
            </a:endParaRPr>
          </a:p>
          <a:p>
            <a:pPr marL="285750" indent="-285750">
              <a:spcBef>
                <a:spcPts val="500"/>
              </a:spcBef>
              <a:buFont typeface="Arial"/>
              <a:buChar char="•"/>
            </a:pPr>
            <a:r>
              <a:rPr lang="en-US" sz="1800">
                <a:latin typeface="+mn-lt"/>
                <a:ea typeface="Open Sans Light"/>
                <a:cs typeface="Calibri"/>
              </a:rPr>
              <a:t>“Before I filled out anything I did read over the rubric and kept it in the back of my mind. After I was done with everything I pulled up the rubric to make sure everything was there and I didn’t miss anything."</a:t>
            </a:r>
          </a:p>
          <a:p>
            <a:pPr marL="285750" indent="-285750">
              <a:spcBef>
                <a:spcPts val="500"/>
              </a:spcBef>
              <a:buFont typeface="Arial"/>
              <a:buChar char="•"/>
            </a:pPr>
            <a:r>
              <a:rPr lang="en-US" sz="1800">
                <a:latin typeface="+mn-lt"/>
                <a:ea typeface="Open Sans Light"/>
                <a:cs typeface="Calibri"/>
              </a:rPr>
              <a:t>"Yes, but it also made it hard because it caused me to [second guess] myself.”</a:t>
            </a:r>
            <a:endParaRPr lang="en-US" sz="1800" b="1">
              <a:latin typeface="+mn-lt"/>
            </a:endParaRPr>
          </a:p>
          <a:p>
            <a:pPr>
              <a:spcBef>
                <a:spcPts val="500"/>
              </a:spcBef>
            </a:pPr>
            <a:r>
              <a:rPr lang="en-US" sz="1800" b="1">
                <a:latin typeface="+mn-lt"/>
                <a:ea typeface="Open Sans Light"/>
                <a:cs typeface="Open Sans Light"/>
              </a:rPr>
              <a:t>Coordinator</a:t>
            </a:r>
          </a:p>
          <a:p>
            <a:pPr marL="285750" indent="-285750">
              <a:spcBef>
                <a:spcPts val="500"/>
              </a:spcBef>
              <a:buFont typeface="Arial"/>
              <a:buChar char="•"/>
            </a:pPr>
            <a:r>
              <a:rPr lang="en-US" sz="1800">
                <a:latin typeface="+mn-lt"/>
                <a:ea typeface="Open Sans Light"/>
                <a:cs typeface="Open Sans Light"/>
              </a:rPr>
              <a:t>“</a:t>
            </a:r>
            <a:r>
              <a:rPr lang="en-US" sz="1800">
                <a:latin typeface="+mn-lt"/>
                <a:ea typeface="Open Sans Light"/>
                <a:cs typeface="Calibri"/>
              </a:rPr>
              <a:t>We coached with sentence framing. We also started having the rubrics being mentioned and used in prior courses, e.g. tiered literacy instruction and tiered math instruction so they’re familiar with checking themselves before engaging in the TPA.”</a:t>
            </a:r>
          </a:p>
          <a:p>
            <a:pPr marL="285750" indent="-285750">
              <a:spcBef>
                <a:spcPts val="500"/>
              </a:spcBef>
              <a:buFont typeface="Arial"/>
              <a:buChar char="•"/>
            </a:pPr>
            <a:r>
              <a:rPr lang="en-US" sz="1800">
                <a:latin typeface="+mn-lt"/>
                <a:ea typeface="Open Sans Light"/>
                <a:cs typeface="Calibri"/>
              </a:rPr>
              <a:t>“As they completed the templates we would go over them using the rubrics. We created a self-assessment rubric that essentially turns the rubrics into questions."</a:t>
            </a:r>
          </a:p>
          <a:p>
            <a:pPr marL="285750" indent="-285750">
              <a:spcBef>
                <a:spcPts val="500"/>
              </a:spcBef>
              <a:buFont typeface="Arial"/>
              <a:buChar char="•"/>
            </a:pPr>
            <a:r>
              <a:rPr lang="en-US" sz="1800">
                <a:ea typeface="Open Sans Light"/>
                <a:cs typeface="Calibri"/>
              </a:rPr>
              <a:t>“</a:t>
            </a:r>
            <a:r>
              <a:rPr lang="en-US" sz="1800">
                <a:latin typeface="+mn-lt"/>
                <a:ea typeface="Open Sans Light"/>
                <a:cs typeface="Calibri"/>
              </a:rPr>
              <a:t>I helped candidates map rubric criteria to individual prompts in the templates so that they knew where they could provide evidence of each construct.”</a:t>
            </a:r>
          </a:p>
          <a:p>
            <a:pPr marL="0" indent="0">
              <a:spcBef>
                <a:spcPts val="500"/>
              </a:spcBef>
              <a:buNone/>
            </a:pPr>
            <a:r>
              <a:rPr lang="en-US" sz="1800">
                <a:ea typeface="Open Sans Light"/>
                <a:cs typeface="Calibri"/>
              </a:rPr>
              <a:t>(Pg. 70)</a:t>
            </a:r>
            <a:endParaRPr lang="en-US" sz="1800">
              <a:latin typeface="+mn-lt"/>
              <a:ea typeface="Open Sans Light"/>
              <a:cs typeface="Calibri"/>
            </a:endParaRPr>
          </a:p>
        </p:txBody>
      </p:sp>
      <p:sp>
        <p:nvSpPr>
          <p:cNvPr id="4" name="Slide Number Placeholder 3">
            <a:extLst>
              <a:ext uri="{FF2B5EF4-FFF2-40B4-BE49-F238E27FC236}">
                <a16:creationId xmlns:a16="http://schemas.microsoft.com/office/drawing/2014/main" id="{31BBC425-8162-2E17-004C-DABE3789C3A7}"/>
              </a:ext>
            </a:extLst>
          </p:cNvPr>
          <p:cNvSpPr>
            <a:spLocks noGrp="1"/>
          </p:cNvSpPr>
          <p:nvPr>
            <p:ph type="sldNum" sz="quarter" idx="12"/>
          </p:nvPr>
        </p:nvSpPr>
        <p:spPr/>
        <p:txBody>
          <a:bodyPr/>
          <a:lstStyle/>
          <a:p>
            <a:pPr>
              <a:defRPr/>
            </a:pPr>
            <a:fld id="{EEAC2BAD-9516-2B47-9900-7FC05ED2F002}" type="slidenum">
              <a:rPr lang="en-US"/>
              <a:pPr>
                <a:defRPr/>
              </a:pPr>
              <a:t>51</a:t>
            </a:fld>
            <a:endParaRPr lang="en-US"/>
          </a:p>
        </p:txBody>
      </p:sp>
    </p:spTree>
    <p:extLst>
      <p:ext uri="{BB962C8B-B14F-4D97-AF65-F5344CB8AC3E}">
        <p14:creationId xmlns:p14="http://schemas.microsoft.com/office/powerpoint/2010/main" val="24557894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8A1B5F-0801-4AFF-A489-335B6A851F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0" name="Rectangle 9">
            <a:extLst>
              <a:ext uri="{FF2B5EF4-FFF2-40B4-BE49-F238E27FC236}">
                <a16:creationId xmlns:a16="http://schemas.microsoft.com/office/drawing/2014/main" id="{06201B52-6441-4DBA-BACE-2359775817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cxnSp>
        <p:nvCxnSpPr>
          <p:cNvPr id="12" name="Straight Connector 11">
            <a:extLst>
              <a:ext uri="{FF2B5EF4-FFF2-40B4-BE49-F238E27FC236}">
                <a16:creationId xmlns:a16="http://schemas.microsoft.com/office/drawing/2014/main" id="{89DF3DBB-17DD-4058-A944-5578E18A031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70F76E-4509-3875-006A-B0778F8B3331}"/>
              </a:ext>
            </a:extLst>
          </p:cNvPr>
          <p:cNvSpPr>
            <a:spLocks noGrp="1"/>
          </p:cNvSpPr>
          <p:nvPr>
            <p:ph type="title"/>
          </p:nvPr>
        </p:nvSpPr>
        <p:spPr>
          <a:xfrm>
            <a:off x="5220928" y="965200"/>
            <a:ext cx="5999002" cy="4927600"/>
          </a:xfrm>
        </p:spPr>
        <p:txBody>
          <a:bodyPr vert="horz" lIns="91440" tIns="45720" rIns="91440" bIns="45720" rtlCol="0" anchor="ctr">
            <a:normAutofit/>
          </a:bodyPr>
          <a:lstStyle/>
          <a:p>
            <a:r>
              <a:rPr lang="en-US" sz="7400">
                <a:solidFill>
                  <a:schemeClr val="tx2"/>
                </a:solidFill>
              </a:rPr>
              <a:t>Part VI: Literacy Design Team Findings and Next Steps</a:t>
            </a:r>
          </a:p>
        </p:txBody>
      </p:sp>
      <p:sp>
        <p:nvSpPr>
          <p:cNvPr id="16" name="Rectangle 15">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18" name="Rectangle 17">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473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312459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0373C-74B3-23C8-F6B2-9256B74591A2}"/>
              </a:ext>
            </a:extLst>
          </p:cNvPr>
          <p:cNvSpPr>
            <a:spLocks noGrp="1"/>
          </p:cNvSpPr>
          <p:nvPr>
            <p:ph type="title"/>
          </p:nvPr>
        </p:nvSpPr>
        <p:spPr/>
        <p:txBody>
          <a:bodyPr/>
          <a:lstStyle/>
          <a:p>
            <a:r>
              <a:rPr lang="en-US"/>
              <a:t>Literacy Design Team Findings</a:t>
            </a:r>
          </a:p>
        </p:txBody>
      </p:sp>
      <p:sp>
        <p:nvSpPr>
          <p:cNvPr id="3" name="Content Placeholder 2">
            <a:extLst>
              <a:ext uri="{FF2B5EF4-FFF2-40B4-BE49-F238E27FC236}">
                <a16:creationId xmlns:a16="http://schemas.microsoft.com/office/drawing/2014/main" id="{7978BDD1-0947-5A29-A1F8-D1FE75E76617}"/>
              </a:ext>
            </a:extLst>
          </p:cNvPr>
          <p:cNvSpPr>
            <a:spLocks noGrp="1"/>
          </p:cNvSpPr>
          <p:nvPr>
            <p:ph idx="1"/>
          </p:nvPr>
        </p:nvSpPr>
        <p:spPr>
          <a:xfrm>
            <a:off x="1097279" y="1845733"/>
            <a:ext cx="10768150" cy="4370009"/>
          </a:xfrm>
        </p:spPr>
        <p:txBody>
          <a:bodyPr>
            <a:noAutofit/>
          </a:bodyPr>
          <a:lstStyle/>
          <a:p>
            <a:pPr marL="0" indent="0">
              <a:lnSpc>
                <a:spcPct val="100000"/>
              </a:lnSpc>
              <a:spcBef>
                <a:spcPts val="0"/>
              </a:spcBef>
              <a:buNone/>
            </a:pPr>
            <a:r>
              <a:rPr lang="en-US" b="1">
                <a:effectLst/>
                <a:latin typeface="Calibri" panose="020F0502020204030204" pitchFamily="34" charset="0"/>
                <a:ea typeface="Calibri" panose="020F0502020204030204" pitchFamily="34" charset="0"/>
              </a:rPr>
              <a:t>Step 1: Plan</a:t>
            </a: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The terms “direct,” “systematic,” and “explicit” were used by candidates in their submissions, but not always correctly (e.g., interchanged, with a different meaning).  Consider separating the terms in the glossary.</a:t>
            </a: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It is difficult to observe systematic instruction in 3-5 lessons.  Add a prompt related to how the series of 3-5 lessons fits into the larger scope and sequence of the unit of instruction to provide evidence related to systematic instruction.</a:t>
            </a: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Using students’ assets, cultures, languages, dialects, and/or home communities in lessons was not understood.  Candidates could identify them in Part A, but it was not explicitly asked for in Part B (Learning Segment Template) and a prompt should be added.</a:t>
            </a: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Address standards and goals in the writing of the Learning Segment by adding a prompt that asks specifically for the ELA/Literacy standards and the ELD standards that are used to write the learning goals.</a:t>
            </a: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Consider a 20–25-page limit for the Learning Segment template.  </a:t>
            </a: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EdSp candidates should continue to plan for the use of instructional support personnel.</a:t>
            </a:r>
            <a:endParaRPr lang="en-US" sz="1750">
              <a:latin typeface="Calibri" panose="020F0502020204030204" pitchFamily="34" charset="0"/>
              <a:ea typeface="Calibri" panose="020F0502020204030204" pitchFamily="34" charset="0"/>
            </a:endParaRPr>
          </a:p>
          <a:p>
            <a:pPr>
              <a:lnSpc>
                <a:spcPct val="100000"/>
              </a:lnSpc>
              <a:spcBef>
                <a:spcPts val="0"/>
              </a:spcBef>
              <a:buFont typeface="Arial" panose="020B0604020202020204" pitchFamily="34" charset="0"/>
              <a:buChar char="•"/>
            </a:pPr>
            <a:r>
              <a:rPr lang="en-US" sz="1750">
                <a:effectLst/>
                <a:latin typeface="Calibri" panose="020F0502020204030204" pitchFamily="34" charset="0"/>
                <a:ea typeface="Calibri" panose="020F0502020204030204" pitchFamily="34" charset="0"/>
              </a:rPr>
              <a:t>Candidates should continue to provide ELD standards and goals regardless of the number of English Learners in their class.  Candidates with English Learners should plan for Integrated EL</a:t>
            </a:r>
          </a:p>
          <a:p>
            <a:pPr marL="0" indent="0">
              <a:lnSpc>
                <a:spcPct val="100000"/>
              </a:lnSpc>
              <a:spcBef>
                <a:spcPts val="0"/>
              </a:spcBef>
              <a:buNone/>
            </a:pPr>
            <a:r>
              <a:rPr lang="en-US" sz="1750">
                <a:latin typeface="Calibri" panose="020F0502020204030204" pitchFamily="34" charset="0"/>
                <a:ea typeface="Calibri" panose="020F0502020204030204" pitchFamily="34" charset="0"/>
              </a:rPr>
              <a:t>(pg. 37)</a:t>
            </a:r>
            <a:endParaRPr lang="en-US" sz="1750">
              <a:effectLst/>
              <a:latin typeface="Calibri" panose="020F0502020204030204" pitchFamily="34" charset="0"/>
              <a:ea typeface="Calibri" panose="020F0502020204030204" pitchFamily="34" charset="0"/>
            </a:endParaRPr>
          </a:p>
        </p:txBody>
      </p:sp>
      <p:sp>
        <p:nvSpPr>
          <p:cNvPr id="4" name="Slide Number Placeholder 3">
            <a:extLst>
              <a:ext uri="{FF2B5EF4-FFF2-40B4-BE49-F238E27FC236}">
                <a16:creationId xmlns:a16="http://schemas.microsoft.com/office/drawing/2014/main" id="{79126739-10CF-25BA-3E28-AA5F59E84675}"/>
              </a:ext>
            </a:extLst>
          </p:cNvPr>
          <p:cNvSpPr>
            <a:spLocks noGrp="1"/>
          </p:cNvSpPr>
          <p:nvPr>
            <p:ph type="sldNum" sz="quarter" idx="12"/>
          </p:nvPr>
        </p:nvSpPr>
        <p:spPr/>
        <p:txBody>
          <a:bodyPr/>
          <a:lstStyle/>
          <a:p>
            <a:fld id="{D57F1E4F-1CFF-5643-939E-217C01CDF565}" type="slidenum">
              <a:rPr lang="en-US" smtClean="0"/>
              <a:pPr/>
              <a:t>53</a:t>
            </a:fld>
            <a:endParaRPr lang="en-US"/>
          </a:p>
        </p:txBody>
      </p:sp>
    </p:spTree>
    <p:extLst>
      <p:ext uri="{BB962C8B-B14F-4D97-AF65-F5344CB8AC3E}">
        <p14:creationId xmlns:p14="http://schemas.microsoft.com/office/powerpoint/2010/main" val="6464494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8EB20-BE93-3BCE-E32C-EFEAE4F92FF7}"/>
              </a:ext>
            </a:extLst>
          </p:cNvPr>
          <p:cNvSpPr>
            <a:spLocks noGrp="1"/>
          </p:cNvSpPr>
          <p:nvPr>
            <p:ph type="title"/>
          </p:nvPr>
        </p:nvSpPr>
        <p:spPr/>
        <p:txBody>
          <a:bodyPr>
            <a:normAutofit/>
          </a:bodyPr>
          <a:lstStyle/>
          <a:p>
            <a:r>
              <a:rPr lang="en-US" dirty="0"/>
              <a:t>Literacy Design Team </a:t>
            </a:r>
            <a:r>
              <a:rPr lang="en-US"/>
              <a:t>Findings- Step 2: Teach and Assess</a:t>
            </a:r>
            <a:endParaRPr lang="en-US" dirty="0"/>
          </a:p>
        </p:txBody>
      </p:sp>
      <p:sp>
        <p:nvSpPr>
          <p:cNvPr id="3" name="Content Placeholder 2">
            <a:extLst>
              <a:ext uri="{FF2B5EF4-FFF2-40B4-BE49-F238E27FC236}">
                <a16:creationId xmlns:a16="http://schemas.microsoft.com/office/drawing/2014/main" id="{993A0927-0C44-B1D7-EF40-0DEB7C9F853D}"/>
              </a:ext>
            </a:extLst>
          </p:cNvPr>
          <p:cNvSpPr>
            <a:spLocks noGrp="1"/>
          </p:cNvSpPr>
          <p:nvPr>
            <p:ph idx="1"/>
          </p:nvPr>
        </p:nvSpPr>
        <p:spPr/>
        <p:txBody>
          <a:bodyPr>
            <a:normAutofit fontScale="92500"/>
          </a:bodyPr>
          <a:lstStyle/>
          <a:p>
            <a:r>
              <a:rPr lang="en-US" sz="2800" b="1" dirty="0"/>
              <a:t>Step 2: Teach and Assess</a:t>
            </a:r>
          </a:p>
          <a:p>
            <a:pPr marL="342900" marR="0" lvl="0" indent="-342900">
              <a:spcBef>
                <a:spcPts val="0"/>
              </a:spcBef>
              <a:spcAft>
                <a:spcPts val="0"/>
              </a:spcAft>
              <a:buFont typeface="Symbol" panose="05050102010706020507" pitchFamily="18" charset="2"/>
              <a:buChar char=""/>
            </a:pPr>
            <a:r>
              <a:rPr lang="en-US" sz="2400" dirty="0">
                <a:effectLst/>
                <a:latin typeface="Calibri" panose="020F0502020204030204" pitchFamily="34" charset="0"/>
                <a:ea typeface="Calibri" panose="020F0502020204030204" pitchFamily="34" charset="0"/>
              </a:rPr>
              <a:t>Candidates often use “good job” as feedback, which is not actionable.  Consider adding “actionable” to Rubric 2.6 </a:t>
            </a:r>
          </a:p>
          <a:p>
            <a:pPr marL="342900" marR="0" lvl="0" indent="-342900">
              <a:spcBef>
                <a:spcPts val="0"/>
              </a:spcBef>
              <a:spcAft>
                <a:spcPts val="0"/>
              </a:spcAft>
              <a:buFont typeface="Symbol" panose="05050102010706020507" pitchFamily="18" charset="2"/>
              <a:buChar char=""/>
            </a:pPr>
            <a:r>
              <a:rPr lang="en-US" sz="2400" dirty="0">
                <a:effectLst/>
                <a:latin typeface="Calibri" panose="020F0502020204030204" pitchFamily="34" charset="0"/>
                <a:ea typeface="Calibri" panose="020F0502020204030204" pitchFamily="34" charset="0"/>
              </a:rPr>
              <a:t>In Rubric 2.5 (EdSp only) requiring the instructional support personnel to appear in the video should be reconsidered due to filming permissions, staffing, and explanations from candidates regarding the use of personnel in other classrooms. </a:t>
            </a:r>
          </a:p>
          <a:p>
            <a:pPr marL="342900" marR="0" lvl="0" indent="-342900">
              <a:spcBef>
                <a:spcPts val="0"/>
              </a:spcBef>
              <a:spcAft>
                <a:spcPts val="600"/>
              </a:spcAft>
              <a:buFont typeface="Symbol" panose="05050102010706020507" pitchFamily="18" charset="2"/>
              <a:buChar char=""/>
            </a:pPr>
            <a:r>
              <a:rPr lang="en-US" sz="2400" dirty="0">
                <a:effectLst/>
                <a:latin typeface="Calibri" panose="020F0502020204030204" pitchFamily="34" charset="0"/>
                <a:ea typeface="Calibri" panose="020F0502020204030204" pitchFamily="34" charset="0"/>
              </a:rPr>
              <a:t>Misinformation provided by the candidate during instruction was discussed to be addressed within the rubrics.  Consider scoring a candidate a 1 or applying a condition code if there are </a:t>
            </a:r>
            <a:r>
              <a:rPr lang="en-US" sz="2400" i="1" dirty="0">
                <a:effectLst/>
                <a:latin typeface="Calibri" panose="020F0502020204030204" pitchFamily="34" charset="0"/>
                <a:ea typeface="Calibri" panose="020F0502020204030204" pitchFamily="34" charset="0"/>
              </a:rPr>
              <a:t>consistent and deep misunderstandings of ELA/ELD framework or </a:t>
            </a:r>
            <a:r>
              <a:rPr lang="en-US" sz="2400" dirty="0">
                <a:effectLst/>
                <a:latin typeface="Calibri" panose="020F0502020204030204" pitchFamily="34" charset="0"/>
                <a:ea typeface="Calibri" panose="020F0502020204030204" pitchFamily="34" charset="0"/>
              </a:rPr>
              <a:t>the misinformation impacts ability of students to learn.  Consensus was not reached around addressing this in the rubrics or through a condition code. </a:t>
            </a:r>
          </a:p>
          <a:p>
            <a:pPr marL="0" marR="0" lvl="0" indent="0">
              <a:spcBef>
                <a:spcPts val="0"/>
              </a:spcBef>
              <a:spcAft>
                <a:spcPts val="600"/>
              </a:spcAft>
              <a:buNone/>
            </a:pPr>
            <a:r>
              <a:rPr lang="en-US" sz="2400" dirty="0">
                <a:latin typeface="Calibri" panose="020F0502020204030204" pitchFamily="34" charset="0"/>
                <a:ea typeface="Calibri" panose="020F0502020204030204" pitchFamily="34" charset="0"/>
              </a:rPr>
              <a:t>(Pg. 37-38)</a:t>
            </a:r>
            <a:endParaRPr lang="en-US" sz="2400" dirty="0">
              <a:effectLst/>
              <a:latin typeface="Calibri" panose="020F0502020204030204" pitchFamily="34" charset="0"/>
              <a:ea typeface="Calibri" panose="020F0502020204030204" pitchFamily="34" charset="0"/>
            </a:endParaRPr>
          </a:p>
          <a:p>
            <a:pPr>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C75C77E-6502-4449-41AF-2B96D5004D50}"/>
              </a:ext>
            </a:extLst>
          </p:cNvPr>
          <p:cNvSpPr>
            <a:spLocks noGrp="1"/>
          </p:cNvSpPr>
          <p:nvPr>
            <p:ph type="sldNum" sz="quarter" idx="12"/>
          </p:nvPr>
        </p:nvSpPr>
        <p:spPr/>
        <p:txBody>
          <a:bodyPr/>
          <a:lstStyle/>
          <a:p>
            <a:fld id="{D57F1E4F-1CFF-5643-939E-217C01CDF565}" type="slidenum">
              <a:rPr lang="en-US" smtClean="0"/>
              <a:pPr/>
              <a:t>54</a:t>
            </a:fld>
            <a:endParaRPr lang="en-US"/>
          </a:p>
        </p:txBody>
      </p:sp>
    </p:spTree>
    <p:extLst>
      <p:ext uri="{BB962C8B-B14F-4D97-AF65-F5344CB8AC3E}">
        <p14:creationId xmlns:p14="http://schemas.microsoft.com/office/powerpoint/2010/main" val="18421342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8EB20-BE93-3BCE-E32C-EFEAE4F92FF7}"/>
              </a:ext>
            </a:extLst>
          </p:cNvPr>
          <p:cNvSpPr>
            <a:spLocks noGrp="1"/>
          </p:cNvSpPr>
          <p:nvPr>
            <p:ph type="title"/>
          </p:nvPr>
        </p:nvSpPr>
        <p:spPr/>
        <p:txBody>
          <a:bodyPr/>
          <a:lstStyle/>
          <a:p>
            <a:r>
              <a:rPr lang="en-US" dirty="0"/>
              <a:t>Literacy Design Team Findings- continued</a:t>
            </a:r>
          </a:p>
        </p:txBody>
      </p:sp>
      <p:sp>
        <p:nvSpPr>
          <p:cNvPr id="3" name="Content Placeholder 2">
            <a:extLst>
              <a:ext uri="{FF2B5EF4-FFF2-40B4-BE49-F238E27FC236}">
                <a16:creationId xmlns:a16="http://schemas.microsoft.com/office/drawing/2014/main" id="{993A0927-0C44-B1D7-EF40-0DEB7C9F853D}"/>
              </a:ext>
            </a:extLst>
          </p:cNvPr>
          <p:cNvSpPr>
            <a:spLocks noGrp="1"/>
          </p:cNvSpPr>
          <p:nvPr>
            <p:ph idx="1"/>
          </p:nvPr>
        </p:nvSpPr>
        <p:spPr/>
        <p:txBody>
          <a:bodyPr>
            <a:normAutofit fontScale="92500" lnSpcReduction="10000"/>
          </a:bodyPr>
          <a:lstStyle/>
          <a:p>
            <a:r>
              <a:rPr lang="en-US" sz="2800" b="1"/>
              <a:t>Step 3: Reflect</a:t>
            </a:r>
          </a:p>
          <a:p>
            <a:pPr marL="342900" marR="0" lvl="0" indent="-342900">
              <a:spcBef>
                <a:spcPts val="0"/>
              </a:spcBef>
              <a:spcAft>
                <a:spcPts val="0"/>
              </a:spcAft>
              <a:buFont typeface="Symbol" panose="05050102010706020507" pitchFamily="18" charset="2"/>
              <a:buChar char=""/>
            </a:pPr>
            <a:r>
              <a:rPr lang="en-US" sz="2400">
                <a:effectLst/>
                <a:latin typeface="Calibri" panose="020F0502020204030204" pitchFamily="34" charset="0"/>
                <a:ea typeface="Calibri" panose="020F0502020204030204" pitchFamily="34" charset="0"/>
              </a:rPr>
              <a:t>Candidates should be required to provide feedback to students that is explicit.  Consider providing models.  </a:t>
            </a:r>
          </a:p>
          <a:p>
            <a:pPr marL="342900" marR="0" lvl="0" indent="-342900">
              <a:spcBef>
                <a:spcPts val="0"/>
              </a:spcBef>
              <a:spcAft>
                <a:spcPts val="0"/>
              </a:spcAft>
              <a:buFont typeface="Symbol" panose="05050102010706020507" pitchFamily="18" charset="2"/>
              <a:buChar char=""/>
            </a:pPr>
            <a:r>
              <a:rPr lang="en-US" sz="2400">
                <a:effectLst/>
                <a:latin typeface="Calibri" panose="020F0502020204030204" pitchFamily="34" charset="0"/>
                <a:ea typeface="Calibri" panose="020F0502020204030204" pitchFamily="34" charset="0"/>
              </a:rPr>
              <a:t>Candidates would benefit from examples of product, process and performance assessments.</a:t>
            </a:r>
          </a:p>
          <a:p>
            <a:pPr marL="342900" marR="0" lvl="0" indent="-342900">
              <a:spcBef>
                <a:spcPts val="0"/>
              </a:spcBef>
              <a:spcAft>
                <a:spcPts val="0"/>
              </a:spcAft>
              <a:buFont typeface="Symbol" panose="05050102010706020507" pitchFamily="18" charset="2"/>
              <a:buChar char=""/>
            </a:pPr>
            <a:r>
              <a:rPr lang="en-US" sz="2400">
                <a:effectLst/>
                <a:latin typeface="Calibri" panose="020F0502020204030204" pitchFamily="34" charset="0"/>
                <a:ea typeface="Calibri" panose="020F0502020204030204" pitchFamily="34" charset="0"/>
              </a:rPr>
              <a:t>Revising the instructions for the submission of the feedback to the focus student and providing examples would assist candidates.</a:t>
            </a:r>
          </a:p>
          <a:p>
            <a:pPr marL="0" marR="0" lvl="0" indent="0">
              <a:spcBef>
                <a:spcPts val="0"/>
              </a:spcBef>
              <a:spcAft>
                <a:spcPts val="0"/>
              </a:spcAft>
              <a:buNone/>
            </a:pPr>
            <a:endParaRPr lang="en-US" sz="2400">
              <a:effectLst/>
              <a:latin typeface="Calibri" panose="020F0502020204030204" pitchFamily="34" charset="0"/>
              <a:ea typeface="Calibri" panose="020F0502020204030204" pitchFamily="34" charset="0"/>
            </a:endParaRPr>
          </a:p>
          <a:p>
            <a:pPr marL="0" marR="0" lvl="0" indent="0">
              <a:spcBef>
                <a:spcPts val="0"/>
              </a:spcBef>
              <a:spcAft>
                <a:spcPts val="0"/>
              </a:spcAft>
              <a:buNone/>
            </a:pPr>
            <a:r>
              <a:rPr lang="en-US" sz="2800" b="1">
                <a:effectLst/>
                <a:latin typeface="Calibri" panose="020F0502020204030204" pitchFamily="34" charset="0"/>
                <a:ea typeface="Calibri" panose="020F0502020204030204" pitchFamily="34" charset="0"/>
              </a:rPr>
              <a:t>Step 4: Apply</a:t>
            </a:r>
          </a:p>
          <a:p>
            <a:pPr marL="342900" marR="0" lvl="0" indent="-342900">
              <a:spcBef>
                <a:spcPts val="0"/>
              </a:spcBef>
              <a:spcAft>
                <a:spcPts val="0"/>
              </a:spcAft>
              <a:buFont typeface="Symbol" panose="05050102010706020507" pitchFamily="18" charset="2"/>
              <a:buChar char=""/>
            </a:pPr>
            <a:r>
              <a:rPr lang="en-US" sz="2400">
                <a:effectLst/>
                <a:latin typeface="Calibri" panose="020F0502020204030204" pitchFamily="34" charset="0"/>
                <a:ea typeface="Calibri" panose="020F0502020204030204" pitchFamily="34" charset="0"/>
              </a:rPr>
              <a:t>Address </a:t>
            </a:r>
            <a:r>
              <a:rPr lang="en-US" sz="2400">
                <a:latin typeface="Calibri" panose="020F0502020204030204" pitchFamily="34" charset="0"/>
                <a:ea typeface="Calibri" panose="020F0502020204030204" pitchFamily="34" charset="0"/>
              </a:rPr>
              <a:t>the recent literacy assessments candidates used to plan their learning segments to make a connection in the final step.  </a:t>
            </a:r>
          </a:p>
          <a:p>
            <a:pPr marL="0" marR="0" lvl="0" indent="0">
              <a:spcBef>
                <a:spcPts val="0"/>
              </a:spcBef>
              <a:spcAft>
                <a:spcPts val="0"/>
              </a:spcAft>
              <a:buNone/>
            </a:pPr>
            <a:endParaRPr lang="en-US" sz="2400">
              <a:latin typeface="Calibri" panose="020F0502020204030204" pitchFamily="34" charset="0"/>
              <a:ea typeface="Calibri" panose="020F0502020204030204" pitchFamily="34" charset="0"/>
            </a:endParaRPr>
          </a:p>
          <a:p>
            <a:pPr marL="0" marR="0" lvl="0" indent="0">
              <a:spcBef>
                <a:spcPts val="0"/>
              </a:spcBef>
              <a:spcAft>
                <a:spcPts val="0"/>
              </a:spcAft>
              <a:buNone/>
            </a:pPr>
            <a:r>
              <a:rPr lang="en-US" sz="2400">
                <a:latin typeface="Calibri" panose="020F0502020204030204" pitchFamily="34" charset="0"/>
                <a:ea typeface="Calibri" panose="020F0502020204030204" pitchFamily="34" charset="0"/>
              </a:rPr>
              <a:t>(Pg. 38)</a:t>
            </a:r>
          </a:p>
        </p:txBody>
      </p:sp>
      <p:sp>
        <p:nvSpPr>
          <p:cNvPr id="4" name="Slide Number Placeholder 3">
            <a:extLst>
              <a:ext uri="{FF2B5EF4-FFF2-40B4-BE49-F238E27FC236}">
                <a16:creationId xmlns:a16="http://schemas.microsoft.com/office/drawing/2014/main" id="{5C75C77E-6502-4449-41AF-2B96D5004D50}"/>
              </a:ext>
            </a:extLst>
          </p:cNvPr>
          <p:cNvSpPr>
            <a:spLocks noGrp="1"/>
          </p:cNvSpPr>
          <p:nvPr>
            <p:ph type="sldNum" sz="quarter" idx="12"/>
          </p:nvPr>
        </p:nvSpPr>
        <p:spPr/>
        <p:txBody>
          <a:bodyPr/>
          <a:lstStyle/>
          <a:p>
            <a:fld id="{D57F1E4F-1CFF-5643-939E-217C01CDF565}" type="slidenum">
              <a:rPr lang="en-US" smtClean="0"/>
              <a:pPr/>
              <a:t>55</a:t>
            </a:fld>
            <a:endParaRPr lang="en-US"/>
          </a:p>
        </p:txBody>
      </p:sp>
    </p:spTree>
    <p:extLst>
      <p:ext uri="{BB962C8B-B14F-4D97-AF65-F5344CB8AC3E}">
        <p14:creationId xmlns:p14="http://schemas.microsoft.com/office/powerpoint/2010/main" val="309043186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2C97C-9DDD-BE0E-0541-E34E1E9DE4E6}"/>
              </a:ext>
            </a:extLst>
          </p:cNvPr>
          <p:cNvSpPr>
            <a:spLocks noGrp="1"/>
          </p:cNvSpPr>
          <p:nvPr>
            <p:ph type="title"/>
          </p:nvPr>
        </p:nvSpPr>
        <p:spPr/>
        <p:txBody>
          <a:bodyPr/>
          <a:lstStyle/>
          <a:p>
            <a:r>
              <a:rPr lang="en-US"/>
              <a:t>Changes for the Field Test</a:t>
            </a:r>
          </a:p>
        </p:txBody>
      </p:sp>
      <p:sp>
        <p:nvSpPr>
          <p:cNvPr id="3" name="Text Placeholder 2">
            <a:extLst>
              <a:ext uri="{FF2B5EF4-FFF2-40B4-BE49-F238E27FC236}">
                <a16:creationId xmlns:a16="http://schemas.microsoft.com/office/drawing/2014/main" id="{D56DC849-1668-FEF2-99E4-F2B414F67C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EB45A63-3264-5498-A4E2-75A42C783D0E}"/>
              </a:ext>
            </a:extLst>
          </p:cNvPr>
          <p:cNvSpPr>
            <a:spLocks noGrp="1"/>
          </p:cNvSpPr>
          <p:nvPr>
            <p:ph type="sldNum" sz="quarter" idx="12"/>
          </p:nvPr>
        </p:nvSpPr>
        <p:spPr/>
        <p:txBody>
          <a:bodyPr/>
          <a:lstStyle/>
          <a:p>
            <a:fld id="{D57F1E4F-1CFF-5643-939E-217C01CDF565}" type="slidenum">
              <a:rPr lang="en-US" smtClean="0"/>
              <a:pPr/>
              <a:t>56</a:t>
            </a:fld>
            <a:endParaRPr lang="en-US"/>
          </a:p>
        </p:txBody>
      </p:sp>
    </p:spTree>
    <p:extLst>
      <p:ext uri="{BB962C8B-B14F-4D97-AF65-F5344CB8AC3E}">
        <p14:creationId xmlns:p14="http://schemas.microsoft.com/office/powerpoint/2010/main" val="29197833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332D2-49DD-0BBD-3241-AF13752CA5A4}"/>
              </a:ext>
            </a:extLst>
          </p:cNvPr>
          <p:cNvSpPr>
            <a:spLocks noGrp="1"/>
          </p:cNvSpPr>
          <p:nvPr>
            <p:ph type="title"/>
          </p:nvPr>
        </p:nvSpPr>
        <p:spPr/>
        <p:txBody>
          <a:bodyPr/>
          <a:lstStyle/>
          <a:p>
            <a:r>
              <a:rPr lang="en-US"/>
              <a:t>LPA Revisions for Field Test</a:t>
            </a:r>
          </a:p>
        </p:txBody>
      </p:sp>
      <p:sp>
        <p:nvSpPr>
          <p:cNvPr id="3" name="Content Placeholder 2">
            <a:extLst>
              <a:ext uri="{FF2B5EF4-FFF2-40B4-BE49-F238E27FC236}">
                <a16:creationId xmlns:a16="http://schemas.microsoft.com/office/drawing/2014/main" id="{ED44ED95-21B2-1180-17D6-71FDEF996CF0}"/>
              </a:ext>
            </a:extLst>
          </p:cNvPr>
          <p:cNvSpPr>
            <a:spLocks noGrp="1"/>
          </p:cNvSpPr>
          <p:nvPr>
            <p:ph idx="1"/>
          </p:nvPr>
        </p:nvSpPr>
        <p:spPr>
          <a:xfrm>
            <a:off x="1097279" y="1845733"/>
            <a:ext cx="10866121" cy="4267683"/>
          </a:xfrm>
        </p:spPr>
        <p:txBody>
          <a:bodyPr>
            <a:normAutofit fontScale="92500" lnSpcReduction="20000"/>
          </a:bodyPr>
          <a:lstStyle/>
          <a:p>
            <a:pPr>
              <a:lnSpc>
                <a:spcPct val="100000"/>
              </a:lnSpc>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Add page limits for Parts A-K</a:t>
            </a:r>
          </a:p>
          <a:p>
            <a:pPr>
              <a:lnSpc>
                <a:spcPct val="100000"/>
              </a:lnSpc>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Revisit the requirement to see the instructional support personnel in the video clip(s) in the EdSp versions</a:t>
            </a:r>
          </a:p>
          <a:p>
            <a:pPr>
              <a:lnSpc>
                <a:spcPct val="100000"/>
              </a:lnSpc>
              <a:buFont typeface="Arial" panose="020B0604020202020204" pitchFamily="34" charset="0"/>
              <a:buChar char="•"/>
            </a:pPr>
            <a:r>
              <a:rPr lang="en-US">
                <a:latin typeface="Calibri" panose="020F0502020204030204" pitchFamily="34" charset="0"/>
                <a:ea typeface="Calibri" panose="020F0502020204030204" pitchFamily="34" charset="0"/>
                <a:cs typeface="Arial" panose="020B0604020202020204" pitchFamily="34" charset="0"/>
              </a:rPr>
              <a:t>A</a:t>
            </a:r>
            <a:r>
              <a:rPr lang="en-US">
                <a:effectLst/>
                <a:latin typeface="Calibri" panose="020F0502020204030204" pitchFamily="34" charset="0"/>
                <a:ea typeface="Calibri" panose="020F0502020204030204" pitchFamily="34" charset="0"/>
                <a:cs typeface="Arial" panose="020B0604020202020204" pitchFamily="34" charset="0"/>
              </a:rPr>
              <a:t>ddress inaccuracies in lesson delivery within the rubrics</a:t>
            </a:r>
          </a:p>
          <a:p>
            <a:pPr>
              <a:lnSpc>
                <a:spcPct val="100000"/>
              </a:lnSpc>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Provide examples of student processes, products, or performances to showcase the variety of assessment types that can be selected by candidates for the LPA. </a:t>
            </a:r>
          </a:p>
          <a:p>
            <a:pPr>
              <a:lnSpc>
                <a:spcPct val="100000"/>
              </a:lnSpc>
              <a:buFont typeface="Arial" panose="020B0604020202020204" pitchFamily="34" charset="0"/>
              <a:buChar char="•"/>
            </a:pPr>
            <a:r>
              <a:rPr lang="en-US"/>
              <a:t>Add the option to provide video commentary in Step 4.</a:t>
            </a:r>
          </a:p>
          <a:p>
            <a:pPr marR="0">
              <a:lnSpc>
                <a:spcPct val="100000"/>
              </a:lnSpc>
              <a:spcBef>
                <a:spcPts val="600"/>
              </a:spcBef>
              <a:buFont typeface="Arial" panose="020B0604020202020204" pitchFamily="34" charset="0"/>
              <a:buChar char="•"/>
            </a:pPr>
            <a:r>
              <a:rPr lang="en-US">
                <a:latin typeface="Calibri" panose="020F0502020204030204" pitchFamily="34" charset="0"/>
                <a:ea typeface="Calibri" panose="020F0502020204030204" pitchFamily="34" charset="0"/>
                <a:cs typeface="Arial" panose="020B0604020202020204" pitchFamily="34" charset="0"/>
              </a:rPr>
              <a:t>Continue to c</a:t>
            </a:r>
            <a:r>
              <a:rPr lang="en-US">
                <a:effectLst/>
                <a:latin typeface="Calibri" panose="020F0502020204030204" pitchFamily="34" charset="0"/>
                <a:ea typeface="Calibri" panose="020F0502020204030204" pitchFamily="34" charset="0"/>
                <a:cs typeface="Arial" panose="020B0604020202020204" pitchFamily="34" charset="0"/>
              </a:rPr>
              <a:t>opy edit and identify terms to add to the glossary</a:t>
            </a:r>
          </a:p>
          <a:p>
            <a:pPr lvl="1">
              <a:lnSpc>
                <a:spcPct val="100000"/>
              </a:lnSpc>
              <a:spcBef>
                <a:spcPts val="600"/>
              </a:spcBef>
              <a:spcAft>
                <a:spcPts val="200"/>
              </a:spcAft>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Consider how to clarify “direct, systematic and explicit”</a:t>
            </a:r>
          </a:p>
          <a:p>
            <a:pPr lvl="1">
              <a:lnSpc>
                <a:spcPct val="100000"/>
              </a:lnSpc>
              <a:spcBef>
                <a:spcPts val="600"/>
              </a:spcBef>
              <a:spcAft>
                <a:spcPts val="200"/>
              </a:spcAft>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Learning Segment template will be reformatted and revised to address: </a:t>
            </a:r>
          </a:p>
          <a:p>
            <a:pPr lvl="2">
              <a:lnSpc>
                <a:spcPct val="100000"/>
              </a:lnSpc>
              <a:spcBef>
                <a:spcPts val="600"/>
              </a:spcBef>
              <a:spcAft>
                <a:spcPts val="200"/>
              </a:spcAft>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ways in which candidates include practices that build on the diversity of students’ assets, cultures, languages, dialects, and/or home communities.  </a:t>
            </a:r>
          </a:p>
          <a:p>
            <a:pPr lvl="2">
              <a:lnSpc>
                <a:spcPct val="100000"/>
              </a:lnSpc>
              <a:spcBef>
                <a:spcPts val="600"/>
              </a:spcBef>
              <a:spcAft>
                <a:spcPts val="200"/>
              </a:spcAft>
              <a:buFont typeface="Arial" panose="020B0604020202020204" pitchFamily="34" charset="0"/>
              <a:buChar char="•"/>
            </a:pPr>
            <a:r>
              <a:rPr lang="en-US">
                <a:effectLst/>
                <a:latin typeface="Calibri" panose="020F0502020204030204" pitchFamily="34" charset="0"/>
                <a:ea typeface="Calibri" panose="020F0502020204030204" pitchFamily="34" charset="0"/>
                <a:cs typeface="Arial" panose="020B0604020202020204" pitchFamily="34" charset="0"/>
              </a:rPr>
              <a:t>a section for candidates to reference ELA/Literacy and ELD standards and the larger scope and sequence that their lessons fit into to demonstrate systematic instruction.  </a:t>
            </a:r>
          </a:p>
          <a:p>
            <a:pPr marR="0">
              <a:lnSpc>
                <a:spcPct val="100000"/>
              </a:lnSpc>
              <a:spcBef>
                <a:spcPts val="600"/>
              </a:spcBef>
              <a:buFont typeface="Arial" panose="020B0604020202020204" pitchFamily="34" charset="0"/>
              <a:buChar char="•"/>
            </a:pPr>
            <a:r>
              <a:rPr lang="en-US">
                <a:latin typeface="Calibri" panose="020F0502020204030204" pitchFamily="34" charset="0"/>
                <a:ea typeface="Calibri" panose="020F0502020204030204" pitchFamily="34" charset="0"/>
                <a:cs typeface="Arial" panose="020B0604020202020204" pitchFamily="34" charset="0"/>
              </a:rPr>
              <a:t>Continue to check for a</a:t>
            </a:r>
            <a:r>
              <a:rPr lang="en-US">
                <a:effectLst/>
                <a:latin typeface="Calibri" panose="020F0502020204030204" pitchFamily="34" charset="0"/>
                <a:ea typeface="Calibri" panose="020F0502020204030204" pitchFamily="34" charset="0"/>
                <a:cs typeface="Arial" panose="020B0604020202020204" pitchFamily="34" charset="0"/>
              </a:rPr>
              <a:t>lignment of evidence required in each rubric and the </a:t>
            </a:r>
            <a:r>
              <a:rPr lang="en-US">
                <a:latin typeface="Calibri" panose="020F0502020204030204" pitchFamily="34" charset="0"/>
                <a:ea typeface="Calibri" panose="020F0502020204030204" pitchFamily="34" charset="0"/>
                <a:cs typeface="Arial" panose="020B0604020202020204" pitchFamily="34" charset="0"/>
              </a:rPr>
              <a:t>related assessment </a:t>
            </a:r>
            <a:r>
              <a:rPr lang="en-US">
                <a:effectLst/>
                <a:latin typeface="Calibri" panose="020F0502020204030204" pitchFamily="34" charset="0"/>
                <a:ea typeface="Calibri" panose="020F0502020204030204" pitchFamily="34" charset="0"/>
                <a:cs typeface="Arial" panose="020B0604020202020204" pitchFamily="34" charset="0"/>
              </a:rPr>
              <a:t>prompts</a:t>
            </a:r>
          </a:p>
          <a:p>
            <a:pPr marL="0" indent="0">
              <a:buNone/>
            </a:pPr>
            <a:endParaRPr lang="en-US"/>
          </a:p>
        </p:txBody>
      </p:sp>
      <p:sp>
        <p:nvSpPr>
          <p:cNvPr id="4" name="Slide Number Placeholder 3">
            <a:extLst>
              <a:ext uri="{FF2B5EF4-FFF2-40B4-BE49-F238E27FC236}">
                <a16:creationId xmlns:a16="http://schemas.microsoft.com/office/drawing/2014/main" id="{CA41F96D-9B25-966D-9DE8-79399154C3A7}"/>
              </a:ext>
            </a:extLst>
          </p:cNvPr>
          <p:cNvSpPr>
            <a:spLocks noGrp="1"/>
          </p:cNvSpPr>
          <p:nvPr>
            <p:ph type="sldNum" sz="quarter" idx="12"/>
          </p:nvPr>
        </p:nvSpPr>
        <p:spPr/>
        <p:txBody>
          <a:bodyPr/>
          <a:lstStyle/>
          <a:p>
            <a:fld id="{D57F1E4F-1CFF-5643-939E-217C01CDF565}" type="slidenum">
              <a:rPr lang="en-US" smtClean="0"/>
              <a:pPr/>
              <a:t>57</a:t>
            </a:fld>
            <a:endParaRPr lang="en-US"/>
          </a:p>
        </p:txBody>
      </p:sp>
    </p:spTree>
    <p:extLst>
      <p:ext uri="{BB962C8B-B14F-4D97-AF65-F5344CB8AC3E}">
        <p14:creationId xmlns:p14="http://schemas.microsoft.com/office/powerpoint/2010/main" val="26885309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339F-43E8-D7E1-6E1B-56D8BC22F951}"/>
              </a:ext>
            </a:extLst>
          </p:cNvPr>
          <p:cNvSpPr>
            <a:spLocks noGrp="1"/>
          </p:cNvSpPr>
          <p:nvPr>
            <p:ph type="title"/>
          </p:nvPr>
        </p:nvSpPr>
        <p:spPr/>
        <p:txBody>
          <a:bodyPr/>
          <a:lstStyle/>
          <a:p>
            <a:r>
              <a:rPr lang="en-US" dirty="0"/>
              <a:t>LPA Revisions for Field Test- continued</a:t>
            </a:r>
          </a:p>
        </p:txBody>
      </p:sp>
      <p:sp>
        <p:nvSpPr>
          <p:cNvPr id="3" name="Content Placeholder 2">
            <a:extLst>
              <a:ext uri="{FF2B5EF4-FFF2-40B4-BE49-F238E27FC236}">
                <a16:creationId xmlns:a16="http://schemas.microsoft.com/office/drawing/2014/main" id="{F4AB427F-8B1B-594B-DA9A-C5C879FA4C4B}"/>
              </a:ext>
            </a:extLst>
          </p:cNvPr>
          <p:cNvSpPr>
            <a:spLocks noGrp="1"/>
          </p:cNvSpPr>
          <p:nvPr>
            <p:ph idx="1"/>
          </p:nvPr>
        </p:nvSpPr>
        <p:spPr/>
        <p:txBody>
          <a:bodyPr>
            <a:noAutofit/>
          </a:bodyPr>
          <a:lstStyle/>
          <a:p>
            <a:pPr>
              <a:spcBef>
                <a:spcPts val="600"/>
              </a:spcBef>
              <a:spcAft>
                <a:spcPts val="600"/>
              </a:spcAft>
              <a:buFont typeface="Arial" panose="020B0604020202020204" pitchFamily="34" charset="0"/>
              <a:buChar char="•"/>
            </a:pPr>
            <a:r>
              <a:rPr lang="en-US" sz="1800">
                <a:effectLst/>
                <a:latin typeface="Calibri" panose="020F0502020204030204" pitchFamily="34" charset="0"/>
                <a:ea typeface="Calibri" panose="020F0502020204030204" pitchFamily="34" charset="0"/>
                <a:cs typeface="Arial" panose="020B0604020202020204" pitchFamily="34" charset="0"/>
              </a:rPr>
              <a:t>Review and revise all rubrics as needed to align with and any changes. </a:t>
            </a:r>
          </a:p>
          <a:p>
            <a:pPr>
              <a:spcBef>
                <a:spcPts val="600"/>
              </a:spcBef>
              <a:spcAft>
                <a:spcPts val="600"/>
              </a:spcAft>
              <a:buFont typeface="Arial" panose="020B0604020202020204" pitchFamily="34" charset="0"/>
              <a:buChar char="•"/>
            </a:pPr>
            <a:r>
              <a:rPr lang="en-US" sz="1800">
                <a:effectLst/>
                <a:latin typeface="Calibri" panose="020F0502020204030204" pitchFamily="34" charset="0"/>
                <a:ea typeface="Calibri" panose="020F0502020204030204" pitchFamily="34" charset="0"/>
                <a:cs typeface="Arial" panose="020B0604020202020204" pitchFamily="34" charset="0"/>
              </a:rPr>
              <a:t>Provide access to candidate mid-range responses post-field test.</a:t>
            </a:r>
          </a:p>
          <a:p>
            <a:pPr marR="0">
              <a:spcBef>
                <a:spcPts val="600"/>
              </a:spcBef>
              <a:spcAft>
                <a:spcPts val="600"/>
              </a:spcAft>
              <a:buFont typeface="Arial" panose="020B0604020202020204" pitchFamily="34" charset="0"/>
              <a:buChar char="•"/>
            </a:pPr>
            <a:r>
              <a:rPr lang="en-US" sz="1800">
                <a:effectLst/>
                <a:latin typeface="Calibri" panose="020F0502020204030204" pitchFamily="34" charset="0"/>
                <a:ea typeface="Calibri" panose="020F0502020204030204" pitchFamily="34" charset="0"/>
                <a:cs typeface="Arial" panose="020B0604020202020204" pitchFamily="34" charset="0"/>
              </a:rPr>
              <a:t>Discuss strategies with ES for how rubric-level score reports can be shared with candidates and programs to clarify what candidates need to address to advance their literacy instruction.</a:t>
            </a:r>
          </a:p>
          <a:p>
            <a:pPr marR="0">
              <a:spcBef>
                <a:spcPts val="600"/>
              </a:spcBef>
              <a:spcAft>
                <a:spcPts val="600"/>
              </a:spcAft>
              <a:buFont typeface="Arial" panose="020B0604020202020204" pitchFamily="34" charset="0"/>
              <a:buChar char="•"/>
            </a:pPr>
            <a:r>
              <a:rPr lang="en-US" sz="1800">
                <a:effectLst/>
                <a:latin typeface="Calibri" panose="020F0502020204030204" pitchFamily="34" charset="0"/>
                <a:ea typeface="Calibri" panose="020F0502020204030204" pitchFamily="34" charset="0"/>
                <a:cs typeface="Arial" panose="020B0604020202020204" pitchFamily="34" charset="0"/>
              </a:rPr>
              <a:t>Continue to work with candidates, program coordinators, cooperating teachers, and assessors to determine the most effective supports for all groups as teacher preparation programs prepare for the operational assessment in the 25/26 academic year.  </a:t>
            </a:r>
          </a:p>
          <a:p>
            <a:pPr marR="0">
              <a:spcBef>
                <a:spcPts val="600"/>
              </a:spcBef>
              <a:spcAft>
                <a:spcPts val="600"/>
              </a:spcAft>
              <a:buFont typeface="Arial" panose="020B0604020202020204" pitchFamily="34" charset="0"/>
              <a:buChar char="•"/>
            </a:pPr>
            <a:r>
              <a:rPr lang="en-US" sz="1800">
                <a:effectLst/>
                <a:latin typeface="Calibri" panose="020F0502020204030204" pitchFamily="34" charset="0"/>
                <a:ea typeface="Calibri" panose="020F0502020204030204" pitchFamily="34" charset="0"/>
                <a:cs typeface="Arial" panose="020B0604020202020204" pitchFamily="34" charset="0"/>
              </a:rPr>
              <a:t>Continue to work with the bilingual community to prepare for the LPA field test and the operational assessment in the 25/26 academic year. </a:t>
            </a:r>
          </a:p>
          <a:p>
            <a:pPr marR="0">
              <a:spcBef>
                <a:spcPts val="600"/>
              </a:spcBef>
              <a:spcAft>
                <a:spcPts val="600"/>
              </a:spcAft>
              <a:buFont typeface="Arial" panose="020B0604020202020204" pitchFamily="34" charset="0"/>
              <a:buChar char="•"/>
            </a:pPr>
            <a:r>
              <a:rPr lang="en-US" sz="1800">
                <a:latin typeface="Calibri" panose="020F0502020204030204" pitchFamily="34" charset="0"/>
                <a:ea typeface="Calibri" panose="020F0502020204030204" pitchFamily="34" charset="0"/>
                <a:cs typeface="Arial" panose="020B0604020202020204" pitchFamily="34" charset="0"/>
              </a:rPr>
              <a:t>Consider </a:t>
            </a:r>
            <a:r>
              <a:rPr lang="en-US" sz="1800">
                <a:effectLst/>
                <a:latin typeface="Calibri" panose="020F0502020204030204" pitchFamily="34" charset="0"/>
                <a:ea typeface="Calibri" panose="020F0502020204030204" pitchFamily="34" charset="0"/>
                <a:cs typeface="Arial" panose="020B0604020202020204" pitchFamily="34" charset="0"/>
              </a:rPr>
              <a:t>what can be done to share data with programs in the Results Analyzer platform by providing specific data reports quarterly and/or bi-annually allowing programs to then apply the rubric level findings to program development, to update syllabi, and or provide needed supports to candidates. </a:t>
            </a:r>
          </a:p>
          <a:p>
            <a:pPr marR="0">
              <a:spcBef>
                <a:spcPts val="600"/>
              </a:spcBef>
              <a:spcAft>
                <a:spcPts val="600"/>
              </a:spcAft>
              <a:buFont typeface="Arial" panose="020B0604020202020204" pitchFamily="34" charset="0"/>
              <a:buChar char="•"/>
            </a:pPr>
            <a:r>
              <a:rPr lang="en-US" sz="1800">
                <a:latin typeface="Calibri" panose="020F0502020204030204" pitchFamily="34" charset="0"/>
                <a:ea typeface="Calibri" panose="020F0502020204030204" pitchFamily="34" charset="0"/>
                <a:cs typeface="Arial" panose="020B0604020202020204" pitchFamily="34" charset="0"/>
              </a:rPr>
              <a:t>E</a:t>
            </a:r>
            <a:r>
              <a:rPr lang="en-US" sz="1800">
                <a:effectLst/>
                <a:latin typeface="Calibri" panose="020F0502020204030204" pitchFamily="34" charset="0"/>
                <a:ea typeface="Calibri" panose="020F0502020204030204" pitchFamily="34" charset="0"/>
                <a:cs typeface="Arial" panose="020B0604020202020204" pitchFamily="34" charset="0"/>
              </a:rPr>
              <a:t>xplore the use of an interactive web-based platform for the candidate assessment guide that will be beta-tested in the LPA field test.  </a:t>
            </a:r>
          </a:p>
        </p:txBody>
      </p:sp>
      <p:sp>
        <p:nvSpPr>
          <p:cNvPr id="4" name="Slide Number Placeholder 3">
            <a:extLst>
              <a:ext uri="{FF2B5EF4-FFF2-40B4-BE49-F238E27FC236}">
                <a16:creationId xmlns:a16="http://schemas.microsoft.com/office/drawing/2014/main" id="{FA0FEFBF-D3C1-C615-7950-EA733B92C6A9}"/>
              </a:ext>
            </a:extLst>
          </p:cNvPr>
          <p:cNvSpPr>
            <a:spLocks noGrp="1"/>
          </p:cNvSpPr>
          <p:nvPr>
            <p:ph type="sldNum" sz="quarter" idx="12"/>
          </p:nvPr>
        </p:nvSpPr>
        <p:spPr/>
        <p:txBody>
          <a:bodyPr/>
          <a:lstStyle/>
          <a:p>
            <a:fld id="{D57F1E4F-1CFF-5643-939E-217C01CDF565}" type="slidenum">
              <a:rPr lang="en-US" smtClean="0"/>
              <a:pPr/>
              <a:t>58</a:t>
            </a:fld>
            <a:endParaRPr lang="en-US"/>
          </a:p>
        </p:txBody>
      </p:sp>
    </p:spTree>
    <p:extLst>
      <p:ext uri="{BB962C8B-B14F-4D97-AF65-F5344CB8AC3E}">
        <p14:creationId xmlns:p14="http://schemas.microsoft.com/office/powerpoint/2010/main" val="10870391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50BC9-7C5D-EDC7-8C5C-A205050BAEF8}"/>
              </a:ext>
            </a:extLst>
          </p:cNvPr>
          <p:cNvSpPr>
            <a:spLocks noGrp="1"/>
          </p:cNvSpPr>
          <p:nvPr>
            <p:ph type="title"/>
          </p:nvPr>
        </p:nvSpPr>
        <p:spPr/>
        <p:txBody>
          <a:bodyPr/>
          <a:lstStyle/>
          <a:p>
            <a:r>
              <a:rPr lang="en-US"/>
              <a:t>Next Steps in Preparation for the Field Test</a:t>
            </a:r>
          </a:p>
        </p:txBody>
      </p:sp>
      <p:sp>
        <p:nvSpPr>
          <p:cNvPr id="3" name="Content Placeholder 2">
            <a:extLst>
              <a:ext uri="{FF2B5EF4-FFF2-40B4-BE49-F238E27FC236}">
                <a16:creationId xmlns:a16="http://schemas.microsoft.com/office/drawing/2014/main" id="{A53E1FDA-00D7-D8CA-DAF7-EEA3B6ABAEB9}"/>
              </a:ext>
            </a:extLst>
          </p:cNvPr>
          <p:cNvSpPr>
            <a:spLocks noGrp="1"/>
          </p:cNvSpPr>
          <p:nvPr>
            <p:ph idx="1"/>
          </p:nvPr>
        </p:nvSpPr>
        <p:spPr/>
        <p:txBody>
          <a:bodyPr>
            <a:normAutofit/>
          </a:bodyPr>
          <a:lstStyle/>
          <a:p>
            <a:pPr lvl="1">
              <a:buFont typeface="Arial" panose="020B0604020202020204" pitchFamily="34" charset="0"/>
              <a:buChar char="•"/>
            </a:pPr>
            <a:r>
              <a:rPr lang="en-US" sz="2800"/>
              <a:t>Complete LPA Field test program recruitment</a:t>
            </a:r>
          </a:p>
          <a:p>
            <a:pPr lvl="1">
              <a:buFont typeface="Arial" panose="020B0604020202020204" pitchFamily="34" charset="0"/>
              <a:buChar char="•"/>
            </a:pPr>
            <a:r>
              <a:rPr lang="en-US" sz="2800"/>
              <a:t>Finalize LPA Tasks, Rubrics, Program Guides, and Support Materials</a:t>
            </a:r>
          </a:p>
          <a:p>
            <a:pPr lvl="1">
              <a:buFont typeface="Arial" panose="020B0604020202020204" pitchFamily="34" charset="0"/>
              <a:buChar char="•"/>
            </a:pPr>
            <a:r>
              <a:rPr lang="en-US" sz="2800"/>
              <a:t>Request LPA Field test candidate waivers</a:t>
            </a:r>
          </a:p>
          <a:p>
            <a:pPr lvl="1">
              <a:buFont typeface="Arial" panose="020B0604020202020204" pitchFamily="34" charset="0"/>
              <a:buChar char="•"/>
            </a:pPr>
            <a:r>
              <a:rPr lang="en-US" sz="2800"/>
              <a:t>Determine LPA field test program supports </a:t>
            </a:r>
          </a:p>
          <a:p>
            <a:pPr lvl="1">
              <a:buFont typeface="Arial" panose="020B0604020202020204" pitchFamily="34" charset="0"/>
              <a:buChar char="•"/>
            </a:pPr>
            <a:r>
              <a:rPr lang="en-US" sz="2800"/>
              <a:t>Begin LPA Field Test </a:t>
            </a:r>
          </a:p>
        </p:txBody>
      </p:sp>
      <p:sp>
        <p:nvSpPr>
          <p:cNvPr id="4" name="Slide Number Placeholder 3">
            <a:extLst>
              <a:ext uri="{FF2B5EF4-FFF2-40B4-BE49-F238E27FC236}">
                <a16:creationId xmlns:a16="http://schemas.microsoft.com/office/drawing/2014/main" id="{06F784D0-D44C-DCC4-7449-C9295FD663B1}"/>
              </a:ext>
            </a:extLst>
          </p:cNvPr>
          <p:cNvSpPr>
            <a:spLocks noGrp="1"/>
          </p:cNvSpPr>
          <p:nvPr>
            <p:ph type="sldNum" sz="quarter" idx="12"/>
          </p:nvPr>
        </p:nvSpPr>
        <p:spPr/>
        <p:txBody>
          <a:bodyPr/>
          <a:lstStyle/>
          <a:p>
            <a:fld id="{D57F1E4F-1CFF-5643-939E-217C01CDF565}" type="slidenum">
              <a:rPr lang="en-US" smtClean="0"/>
              <a:pPr/>
              <a:t>59</a:t>
            </a:fld>
            <a:endParaRPr lang="en-US"/>
          </a:p>
        </p:txBody>
      </p:sp>
    </p:spTree>
    <p:extLst>
      <p:ext uri="{BB962C8B-B14F-4D97-AF65-F5344CB8AC3E}">
        <p14:creationId xmlns:p14="http://schemas.microsoft.com/office/powerpoint/2010/main" val="3861325219"/>
      </p:ext>
    </p:extLst>
  </p:cSld>
  <p:clrMapOvr>
    <a:masterClrMapping/>
  </p:clrMapOvr>
</p:sld>
</file>

<file path=ppt/theme/theme1.xml><?xml version="1.0" encoding="utf-8"?>
<a:theme xmlns:a="http://schemas.openxmlformats.org/drawingml/2006/main" name="1_Conten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ection Open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3acd45-541a-447d-b100-853e2f4c1c0f" xsi:nil="true"/>
    <lcf76f155ced4ddcb4097134ff3c332f xmlns="9803f46a-11bf-48f7-81fb-4a99cde7994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A00C9505E3AF44BEE2BA095A360824" ma:contentTypeVersion="16" ma:contentTypeDescription="Create a new document." ma:contentTypeScope="" ma:versionID="554eebfc029e38e290327e5c4e5d5bb5">
  <xsd:schema xmlns:xsd="http://www.w3.org/2001/XMLSchema" xmlns:xs="http://www.w3.org/2001/XMLSchema" xmlns:p="http://schemas.microsoft.com/office/2006/metadata/properties" xmlns:ns2="9803f46a-11bf-48f7-81fb-4a99cde79948" xmlns:ns3="4c3acd45-541a-447d-b100-853e2f4c1c0f" targetNamespace="http://schemas.microsoft.com/office/2006/metadata/properties" ma:root="true" ma:fieldsID="6beeffd2117ab89f2912adc15a2f83ae" ns2:_="" ns3:_="">
    <xsd:import namespace="9803f46a-11bf-48f7-81fb-4a99cde79948"/>
    <xsd:import namespace="4c3acd45-541a-447d-b100-853e2f4c1c0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CR"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03f46a-11bf-48f7-81fb-4a99cde799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184ffdf-fc1b-4c9a-9cb0-b65f1b3232d2" ma:termSetId="09814cd3-568e-fe90-9814-8d621ff8fb84" ma:anchorId="fba54fb3-c3e1-fe81-a776-ca4b69148c4d" ma:open="true" ma:isKeyword="false">
      <xsd:complexType>
        <xsd:sequence>
          <xsd:element ref="pc:Terms" minOccurs="0" maxOccurs="1"/>
        </xsd:sequence>
      </xsd:complexType>
    </xsd:element>
    <xsd:element name="MediaServiceLocation" ma:index="21" nillable="true" ma:displayName="Location" ma:internalName="MediaServiceLocation" ma:readOnly="true">
      <xsd:simpleType>
        <xsd:restriction base="dms:Text"/>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3acd45-541a-447d-b100-853e2f4c1c0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9f71496d-b180-451c-b2dc-5adbda007282}" ma:internalName="TaxCatchAll" ma:showField="CatchAllData" ma:web="4c3acd45-541a-447d-b100-853e2f4c1c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FE1637-876A-43C1-91C7-2070D39A9A0E}">
  <ds:schemaRefs>
    <ds:schemaRef ds:uri="http://purl.org/dc/dcmitype/"/>
    <ds:schemaRef ds:uri="http://schemas.microsoft.com/office/2006/documentManagement/types"/>
    <ds:schemaRef ds:uri="http://schemas.openxmlformats.org/package/2006/metadata/core-properties"/>
    <ds:schemaRef ds:uri="http://purl.org/dc/terms/"/>
    <ds:schemaRef ds:uri="http://schemas.microsoft.com/office/2006/metadata/properties"/>
    <ds:schemaRef ds:uri="dbe4e223-7cc6-44da-878a-369868796b86"/>
    <ds:schemaRef ds:uri="http://www.w3.org/XML/1998/namespace"/>
    <ds:schemaRef ds:uri="http://schemas.microsoft.com/office/infopath/2007/PartnerControls"/>
    <ds:schemaRef ds:uri="cb264b4a-5ccc-445d-aa3b-fc300a8b6983"/>
    <ds:schemaRef ds:uri="http://purl.org/dc/elements/1.1/"/>
  </ds:schemaRefs>
</ds:datastoreItem>
</file>

<file path=customXml/itemProps2.xml><?xml version="1.0" encoding="utf-8"?>
<ds:datastoreItem xmlns:ds="http://schemas.openxmlformats.org/officeDocument/2006/customXml" ds:itemID="{4863875A-23A0-4423-B5AC-4F20AB34FCC9}">
  <ds:schemaRefs>
    <ds:schemaRef ds:uri="http://schemas.microsoft.com/sharepoint/v3/contenttype/forms"/>
  </ds:schemaRefs>
</ds:datastoreItem>
</file>

<file path=customXml/itemProps3.xml><?xml version="1.0" encoding="utf-8"?>
<ds:datastoreItem xmlns:ds="http://schemas.openxmlformats.org/officeDocument/2006/customXml" ds:itemID="{9CBA7176-6F99-4FF1-AB6D-30B6A2473B50}"/>
</file>

<file path=docMetadata/LabelInfo.xml><?xml version="1.0" encoding="utf-8"?>
<clbl:labelList xmlns:clbl="http://schemas.microsoft.com/office/2020/mipLabelMetadata">
  <clbl:label id="{8cc434d7-97d0-47d3-b5c5-14fe0e33e34b}" enabled="0" method="" siteId="{8cc434d7-97d0-47d3-b5c5-14fe0e33e34b}" removed="1"/>
</clbl:labelList>
</file>

<file path=docProps/app.xml><?xml version="1.0" encoding="utf-8"?>
<Properties xmlns="http://schemas.openxmlformats.org/officeDocument/2006/extended-properties" xmlns:vt="http://schemas.openxmlformats.org/officeDocument/2006/docPropsVTypes">
  <Template>Gallery</Template>
  <TotalTime>53</TotalTime>
  <Words>4205</Words>
  <Application>Microsoft Office PowerPoint</Application>
  <PresentationFormat>Widescreen</PresentationFormat>
  <Paragraphs>654</Paragraphs>
  <Slides>59</Slides>
  <Notes>59</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59</vt:i4>
      </vt:variant>
    </vt:vector>
  </HeadingPairs>
  <TitlesOfParts>
    <vt:vector size="68" baseType="lpstr">
      <vt:lpstr>Arial</vt:lpstr>
      <vt:lpstr>Calibri</vt:lpstr>
      <vt:lpstr>Calibri Light</vt:lpstr>
      <vt:lpstr>Open Sans</vt:lpstr>
      <vt:lpstr>Open Sans Light</vt:lpstr>
      <vt:lpstr>Symbol</vt:lpstr>
      <vt:lpstr>1_Content</vt:lpstr>
      <vt:lpstr>Section Opener</vt:lpstr>
      <vt:lpstr>Retrospect</vt:lpstr>
      <vt:lpstr>Update on the Development of the Literacy Performance Assessment (LPA) and Pilot Study</vt:lpstr>
      <vt:lpstr>Overview</vt:lpstr>
      <vt:lpstr>Part I: Summary of LPA Development</vt:lpstr>
      <vt:lpstr>Overview of the LPA</vt:lpstr>
      <vt:lpstr>LPA Pilot Rubric Essential Questions</vt:lpstr>
      <vt:lpstr>LPA Pilot Rubric Essential Questions:  Step 2: Teach and Assess</vt:lpstr>
      <vt:lpstr>LPA Pilot Rubric Essential Questions: Step 3: Reflect and Step 4: Apply</vt:lpstr>
      <vt:lpstr>Part II: Candidate Participation: Credential Area, Pathway, Sector, and Ethnicity</vt:lpstr>
      <vt:lpstr>Number of Candidates by Credential Area</vt:lpstr>
      <vt:lpstr>Number of Candidates by Pathway</vt:lpstr>
      <vt:lpstr>Pathway by Credential Area</vt:lpstr>
      <vt:lpstr>Number of Candidates by Sector</vt:lpstr>
      <vt:lpstr>Number of Candidates by Ethnicity </vt:lpstr>
      <vt:lpstr>LPA Pilot Assessor Recruitment, Training, and Scoring </vt:lpstr>
      <vt:lpstr>LPA Pilot Assessors</vt:lpstr>
      <vt:lpstr>Part III: LPA Pilot Study Analysis: Scores, Surveys and Focus Groups</vt:lpstr>
      <vt:lpstr>Key Findings</vt:lpstr>
      <vt:lpstr>Key Findings, continued</vt:lpstr>
      <vt:lpstr>Part IV: Quantitative Findings- LPA Pilot Study Results: Scoring and Surveys</vt:lpstr>
      <vt:lpstr>LPA Pilot Study Quantitative Findings: Scoring </vt:lpstr>
      <vt:lpstr>Candidate Performance</vt:lpstr>
      <vt:lpstr>Pass Rate by Pathway</vt:lpstr>
      <vt:lpstr>Pass Rate by Ethnicity</vt:lpstr>
      <vt:lpstr>24</vt:lpstr>
      <vt:lpstr>Mean Scores by Credential Area</vt:lpstr>
      <vt:lpstr>Overall Distribution of Rubric Score Points</vt:lpstr>
      <vt:lpstr>LPA Pilot Study Quantitative Findings: Surveys</vt:lpstr>
      <vt:lpstr>Survey Categories</vt:lpstr>
      <vt:lpstr>Opportunity to Demonstrate Knowledge, Skills, and Abilities </vt:lpstr>
      <vt:lpstr>The LPA allowed candidates to demonstrate their literacy knowledge, skills, and abilities in an authentic way</vt:lpstr>
      <vt:lpstr>Clarity and Ease of Use</vt:lpstr>
      <vt:lpstr>The directions for how to identify my focus student were clear. </vt:lpstr>
      <vt:lpstr>Focusing on one student made it easier for me to understand the student’s literacy learning needs.</vt:lpstr>
      <vt:lpstr>Cooperating Teachers, N=30 Focusing on one student made it easier for my candidate to understand their literacy learning needs.</vt:lpstr>
      <vt:lpstr>The directions for how to plan for English Language Development (ELD) were clear.</vt:lpstr>
      <vt:lpstr>The directions for how to provide students with feedback from the summative assessment were clear.</vt:lpstr>
      <vt:lpstr>The way the LPA guide was organized made it easy to find the information I needed (e.g., rubrics embedded with step instructions, glossary, links to resources).</vt:lpstr>
      <vt:lpstr>Assessors, N=45 The Assessment Guide directions provided in the LPA were clear.</vt:lpstr>
      <vt:lpstr>The LPA [Rubric] Essential Questions were clear.</vt:lpstr>
      <vt:lpstr>LPA Pilot Information and Support</vt:lpstr>
      <vt:lpstr>Program faculty/instructors provided sufficient support during the LPA pilot test </vt:lpstr>
      <vt:lpstr>Cooperating teachers provided sufficient support during the LPA pilot test.</vt:lpstr>
      <vt:lpstr>Cooperating Teachers, N=30  I discussed the LPA materials (Assessment Guide, Templates, and/or Rubrics) with my candidate.</vt:lpstr>
      <vt:lpstr>Cooperating Teachers, N=30  I provided support to my candidate to select the ELA/Literacy Standards for their lessons and assessments.</vt:lpstr>
      <vt:lpstr>Part V: Qualitative Findings</vt:lpstr>
      <vt:lpstr>Focus Group Data and Open-Ended Survey Responses</vt:lpstr>
      <vt:lpstr>Do you feel that a performance assessment provides a better opportunity to demonstrate your ability to teach reading, writing, listening, and speaking than a multiple-choice exam such as RICA? </vt:lpstr>
      <vt:lpstr>Do you feel that a performance assessment provides a better opportunity to demonstrate your ability to teach reading, writing, listening, and speaking than a multiple-choice exam such as RICA? (Candidates, continued) </vt:lpstr>
      <vt:lpstr>Do you feel that a performance assessment provides a better opportunity to demonstrate your ability to teach reading, writing, listening, and speaking than a multiple-choice exam such as RICA? (Program Coordinators)</vt:lpstr>
      <vt:lpstr>Cooperating Teachers</vt:lpstr>
      <vt:lpstr>Rubric Use and Support</vt:lpstr>
      <vt:lpstr>Part VI: Literacy Design Team Findings and Next Steps</vt:lpstr>
      <vt:lpstr>Literacy Design Team Findings</vt:lpstr>
      <vt:lpstr>Literacy Design Team Findings- Step 2: Teach and Assess</vt:lpstr>
      <vt:lpstr>Literacy Design Team Findings- continued</vt:lpstr>
      <vt:lpstr>Changes for the Field Test</vt:lpstr>
      <vt:lpstr>LPA Revisions for Field Test</vt:lpstr>
      <vt:lpstr>LPA Revisions for Field Test- continued</vt:lpstr>
      <vt:lpstr>Next Steps in Preparation for the Field Test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Kennedy, Heather</dc:creator>
  <cp:lastModifiedBy>Kennedy, Heather</cp:lastModifiedBy>
  <cp:revision>2</cp:revision>
  <cp:lastPrinted>2024-07-09T00:29:36Z</cp:lastPrinted>
  <dcterms:created xsi:type="dcterms:W3CDTF">2023-02-02T22:26:31Z</dcterms:created>
  <dcterms:modified xsi:type="dcterms:W3CDTF">2024-09-05T18:06:34Z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0x01010025F130DA9E09344092BFF0EA3D4BB964</vt:lpwstr>
  </property>
</Properties>
</file>