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4" r:id="rId4"/>
  </p:sldMasterIdLst>
  <p:notesMasterIdLst>
    <p:notesMasterId r:id="rId23"/>
  </p:notesMasterIdLst>
  <p:handoutMasterIdLst>
    <p:handoutMasterId r:id="rId24"/>
  </p:handoutMasterIdLst>
  <p:sldIdLst>
    <p:sldId id="256" r:id="rId5"/>
    <p:sldId id="258" r:id="rId6"/>
    <p:sldId id="283" r:id="rId7"/>
    <p:sldId id="284" r:id="rId8"/>
    <p:sldId id="285" r:id="rId9"/>
    <p:sldId id="267" r:id="rId10"/>
    <p:sldId id="288" r:id="rId11"/>
    <p:sldId id="269" r:id="rId12"/>
    <p:sldId id="268" r:id="rId13"/>
    <p:sldId id="270" r:id="rId14"/>
    <p:sldId id="275" r:id="rId15"/>
    <p:sldId id="282" r:id="rId16"/>
    <p:sldId id="287" r:id="rId17"/>
    <p:sldId id="271" r:id="rId18"/>
    <p:sldId id="277" r:id="rId19"/>
    <p:sldId id="273" r:id="rId20"/>
    <p:sldId id="272" r:id="rId21"/>
    <p:sldId id="276" r:id="rId22"/>
  </p:sldIdLst>
  <p:sldSz cx="12192000" cy="6858000"/>
  <p:notesSz cx="6858000" cy="9144000"/>
  <p:custDataLst>
    <p:tags r:id="rId2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8C9618-EA1C-411F-BE9E-303E200BFD55}" v="1" dt="2024-10-15T16:57:04.7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87" autoAdjust="0"/>
    <p:restoredTop sz="86441" autoAdjust="0"/>
  </p:normalViewPr>
  <p:slideViewPr>
    <p:cSldViewPr snapToGrid="0">
      <p:cViewPr varScale="1">
        <p:scale>
          <a:sx n="94" d="100"/>
          <a:sy n="94" d="100"/>
        </p:scale>
        <p:origin x="108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0A5DC5-C5D6-B943-0C6F-6F8DBB88B7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9222E8-ED78-9E79-860B-12E45AF5608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5A36A-EF9C-4503-BCC6-CDD63193C821}" type="datetimeFigureOut">
              <a:rPr lang="en-US" smtClean="0"/>
              <a:t>10/18/2024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7FFF85-ABE0-2073-603D-35C7D88CCA7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6C5654-6A1D-D8E6-2BFE-ECC619DC003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23189D-4BF6-4920-9B02-ED924474825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3843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3EFC15-E4CA-4946-9DB3-FA1D26EAE271}" type="datetimeFigureOut">
              <a:rPr lang="en-US" smtClean="0"/>
              <a:t>10/18/2024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5128D-62D6-47DE-A237-AAF281E5FD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807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92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580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998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779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783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605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724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4373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36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646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3943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727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2520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096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674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9125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029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927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1F35-0541-4C0C-9C06-C3A8B46C4E18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309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3EA79-9C93-4BF8-9BCB-6C2C253B0AFB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81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0AFE5-9758-45B4-BBC5-3C74E2CA27AA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50"/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7997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372D-D70A-45ED-803B-E5105FC5032B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609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3F68C-D2EA-4174-9BBA-2DFD68E11BDD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857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604A-44F5-40FA-A710-F22CAEFA4270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5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2168-BB0A-4E32-84BC-49C22C0A3CD5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869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202D042-7A31-4EE0-98E6-CABD4EC1F79F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5618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A3592-12FD-44E1-8B19-7170C17FCC4D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540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93910-16D0-4745-8EB1-B747BB272A19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088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77381-55B2-40F0-AD2F-B33BD1C96BD1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26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b="0" i="0" u="none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2CC92BC-BB1A-4C0C-8A6A-9F6B338393D9}" type="datetime1">
              <a:rPr lang="en-US" smtClean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FFFFFF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881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0" i="0" u="none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highlight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meetings.ctc.ca.gov/Details/208#5389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highlight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meetings.ctc.ca.gov/Details/208#5389" TargetMode="External"/><Relationship Id="rId4" Type="http://schemas.openxmlformats.org/officeDocument/2006/relationships/hyperlink" Target="https://www.ctc.ca.gov/commission/reports/data/state-trend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highlight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meetings.ctc.ca.gov/Details/208#5389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trend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meetings.ctc.ca.gov/Details/208#5389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highlights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s://meetings.ctc.ca.gov/Details/208#5389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highlight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meetings.ctc.ca.gov/Details/208#5389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.ca.gov/commission/reports/data/state-trends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s://meetings.ctc.ca.gov/Details/208#5389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B4A72-961B-47FD-BB48-B2AEAF9CD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602427"/>
            <a:ext cx="10743304" cy="4485939"/>
          </a:xfrm>
        </p:spPr>
        <p:txBody>
          <a:bodyPr>
            <a:normAutofit fontScale="90000"/>
          </a:bodyPr>
          <a:lstStyle/>
          <a:p>
            <a:r>
              <a:rPr lang="en-US" sz="6000" b="1" dirty="0"/>
              <a:t>Annual Report Card on California Teacher Preparation Programs for the Academic Year 2022-23 as required by Title II of Higher Education Act</a:t>
            </a:r>
            <a:br>
              <a:rPr lang="en-US" sz="6000" b="1" dirty="0"/>
            </a:br>
            <a:br>
              <a:rPr lang="en-US" sz="6000" b="1" dirty="0"/>
            </a:b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40EDCF-0854-47DF-85A4-7050953B38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719072"/>
          </a:xfrm>
        </p:spPr>
        <p:txBody>
          <a:bodyPr>
            <a:normAutofit fontScale="62500" lnSpcReduction="20000"/>
          </a:bodyPr>
          <a:lstStyle/>
          <a:p>
            <a:r>
              <a:rPr lang="en-US" dirty="0">
                <a:solidFill>
                  <a:schemeClr val="tx1"/>
                </a:solidFill>
                <a:latin typeface="+mn-lt"/>
              </a:rPr>
              <a:t>Jack Boss, Research Data Analyst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Kristin Calderone, Consultant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phi </a:t>
            </a:r>
            <a:r>
              <a:rPr lang="en-US" dirty="0" err="1">
                <a:solidFill>
                  <a:schemeClr val="tx1"/>
                </a:solidFill>
                <a:latin typeface="+mn-lt"/>
              </a:rPr>
              <a:t>phi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n-lt"/>
              </a:rPr>
              <a:t>lau,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 Research Data specialist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Professional Services Division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October 2024</a:t>
            </a:r>
          </a:p>
        </p:txBody>
      </p:sp>
      <p:pic>
        <p:nvPicPr>
          <p:cNvPr id="4" name="Content Placeholder 4" descr="California Commission on Teacher Credentialing seal">
            <a:extLst>
              <a:ext uri="{FF2B5EF4-FFF2-40B4-BE49-F238E27FC236}">
                <a16:creationId xmlns:a16="http://schemas.microsoft.com/office/drawing/2014/main" id="{C48CCB9F-939F-4A3F-983C-1E7CD7029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029" y="3024610"/>
            <a:ext cx="3365971" cy="3365971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B9C1DCC-AD0E-BD0C-3D51-10755B14B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400" smtClean="0"/>
              <a:pPr/>
              <a:t>1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72136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1319644"/>
            <a:ext cx="10058400" cy="2109356"/>
          </a:xfrm>
        </p:spPr>
        <p:txBody>
          <a:bodyPr>
            <a:normAutofit fontScale="90000"/>
          </a:bodyPr>
          <a:lstStyle/>
          <a:p>
            <a:r>
              <a:rPr lang="en-US" dirty="0"/>
              <a:t>Background: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What is the Title II report? </a:t>
            </a:r>
            <a:br>
              <a:rPr lang="en-US" dirty="0"/>
            </a:br>
            <a:r>
              <a:rPr lang="en-US" dirty="0"/>
              <a:t>Why do we have to submit the report?</a:t>
            </a:r>
          </a:p>
        </p:txBody>
      </p:sp>
      <p:pic>
        <p:nvPicPr>
          <p:cNvPr id="4" name="Picture 3" descr="Information in three boxes.&#10;&#10;Box 1: Title II report is mandated by federal law under Title II of the 1998 Higher Education Act.&#10;&#10;Box 2: HEOA was reauthorized in 2008.&#10;&#10;Box 3: Sections 205 to 208 call for accountability for programs that prepare teachers.">
            <a:extLst>
              <a:ext uri="{FF2B5EF4-FFF2-40B4-BE49-F238E27FC236}">
                <a16:creationId xmlns:a16="http://schemas.microsoft.com/office/drawing/2014/main" id="{A47684CC-870D-9135-01F6-CE23AE207C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37" y="3429000"/>
            <a:ext cx="10294027" cy="231373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52CA3-6806-C2D6-3F44-AF21C9F1E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862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1117F-AE89-1D24-6E4B-8DF883754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do we submit the report?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08C0D-5524-EBC3-8EA4-79149F4B141D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dirty="0"/>
              <a:t>Three reports are developed for each Title II data collection and reporting cycle:</a:t>
            </a:r>
          </a:p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B92998-3C89-2437-4C35-8489AB94E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3</a:t>
            </a:fld>
            <a:endParaRPr lang="en-US" dirty="0"/>
          </a:p>
        </p:txBody>
      </p:sp>
      <p:pic>
        <p:nvPicPr>
          <p:cNvPr id="8" name="Picture 7" descr="Diagram in three boxes:&#10;&#10;Box 1: Institution Reports,&#10;List item: Teacher Preparation Programs submit IPRCs to the US Department in April.&#10;&#10;Box 2: A consolidated State Report,&#10;List item: States submit the SRC to the US Department of Education in October.Box 3: A compiled National Report (also called Secretary Report),&#10;List item: The secretary’s report is published in the following April.">
            <a:extLst>
              <a:ext uri="{FF2B5EF4-FFF2-40B4-BE49-F238E27FC236}">
                <a16:creationId xmlns:a16="http://schemas.microsoft.com/office/drawing/2014/main" id="{28B2665F-40DD-45BF-DEC1-8277F0A0B6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042" y="2786352"/>
            <a:ext cx="10838523" cy="286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978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EB76C-D51B-35E1-BADE-11EC0392F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How do we submit the report?</a:t>
            </a:r>
            <a:endParaRPr lang="en-US" dirty="0"/>
          </a:p>
        </p:txBody>
      </p:sp>
      <p:pic>
        <p:nvPicPr>
          <p:cNvPr id="6" name="Picture 5" descr="50 states and territories (Map of United States and Island Territories).&#10;&#10;Institution and Program Report Card (IPRC).&#10;&#10;State Report Card (SRC).">
            <a:extLst>
              <a:ext uri="{FF2B5EF4-FFF2-40B4-BE49-F238E27FC236}">
                <a16:creationId xmlns:a16="http://schemas.microsoft.com/office/drawing/2014/main" id="{31C10769-176C-F32A-AF8E-3ADCF0A54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797" y="1906779"/>
            <a:ext cx="6649378" cy="37629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DF1A4A-31C6-EF95-F435-25980EC0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9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What is required in the Title II report?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966A59-40BE-4ECD-9E2A-978B61462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657" y="1845734"/>
            <a:ext cx="10254343" cy="431558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Title II report includes data on Multiple Subject, Single Subject, and Education Specialist credential preparation only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The report does not include Designated Subjects or Services credential preparation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Data are reported for candidates earning initial teacher credentials only; do not report candidate data on added authorizations or subsequent authorizations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AD6E6-B2DE-118B-DE41-7F5CABD9B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025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966A59-40BE-4ECD-9E2A-978B61462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025748"/>
            <a:ext cx="10058400" cy="3843346"/>
          </a:xfrm>
        </p:spPr>
        <p:txBody>
          <a:bodyPr>
            <a:normAutofit/>
          </a:bodyPr>
          <a:lstStyle/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Traditional Route (Student teaching programs)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Alternative route, IHE-based (University Intern Programs)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Alternative route, not-IHE-based (District/County Intern Programs)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AA93-6E9C-6BDB-655F-F78DFA7CF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6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241280" cy="1559131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What types of reports are Teacher Preparation Programs required to submit?</a:t>
            </a:r>
          </a:p>
        </p:txBody>
      </p:sp>
    </p:spTree>
    <p:extLst>
      <p:ext uri="{BB962C8B-B14F-4D97-AF65-F5344CB8AC3E}">
        <p14:creationId xmlns:p14="http://schemas.microsoft.com/office/powerpoint/2010/main" val="1275046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DCCD9-80E3-1776-231A-9D2E027EB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What assessment data are reported?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C21C3-A23F-A7A3-F4DD-1435A6B43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Basic Skills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CSET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RICA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TPA</a:t>
            </a:r>
          </a:p>
        </p:txBody>
      </p:sp>
    </p:spTree>
    <p:extLst>
      <p:ext uri="{BB962C8B-B14F-4D97-AF65-F5344CB8AC3E}">
        <p14:creationId xmlns:p14="http://schemas.microsoft.com/office/powerpoint/2010/main" val="1631506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How are candidates being reported?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966A59-40BE-4ECD-9E2A-978B61462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371" y="1845734"/>
            <a:ext cx="10919777" cy="4413552"/>
          </a:xfrm>
        </p:spPr>
        <p:txBody>
          <a:bodyPr>
            <a:noAutofit/>
          </a:bodyPr>
          <a:lstStyle/>
          <a:p>
            <a:pPr marL="292608" lvl="1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en-US" sz="3000" b="1" dirty="0">
                <a:solidFill>
                  <a:srgbClr val="0070C0"/>
                </a:solidFill>
              </a:rPr>
              <a:t>Pass rates data are submitted for 5 groups</a:t>
            </a:r>
            <a:r>
              <a:rPr lang="en-US" sz="3000" b="1" dirty="0">
                <a:solidFill>
                  <a:schemeClr val="tx1"/>
                </a:solidFill>
              </a:rPr>
              <a:t>: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Enrolled candidates who completed all Nonclinical coursework (Group 1)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Other Enrolled candidates (Group 2)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Program Completers for current year, 2022-23 (Group 3)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Program Completers for prior year, 2021-22 (Group 4)</a:t>
            </a:r>
          </a:p>
          <a:p>
            <a:pPr marL="749808" lvl="1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Program Completers for second prior year, 2020-21(Group 5)</a:t>
            </a:r>
          </a:p>
        </p:txBody>
      </p:sp>
    </p:spTree>
    <p:extLst>
      <p:ext uri="{BB962C8B-B14F-4D97-AF65-F5344CB8AC3E}">
        <p14:creationId xmlns:p14="http://schemas.microsoft.com/office/powerpoint/2010/main" val="1551787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What data elements are reported?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606E9DCC-AF95-41A1-AF6F-8BD3196359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2306013"/>
              </p:ext>
            </p:extLst>
          </p:nvPr>
        </p:nvGraphicFramePr>
        <p:xfrm>
          <a:off x="1273629" y="1846262"/>
          <a:ext cx="9882051" cy="4402137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803571">
                  <a:extLst>
                    <a:ext uri="{9D8B030D-6E8A-4147-A177-3AD203B41FA5}">
                      <a16:colId xmlns:a16="http://schemas.microsoft.com/office/drawing/2014/main" val="1887270839"/>
                    </a:ext>
                  </a:extLst>
                </a:gridCol>
                <a:gridCol w="1796143">
                  <a:extLst>
                    <a:ext uri="{9D8B030D-6E8A-4147-A177-3AD203B41FA5}">
                      <a16:colId xmlns:a16="http://schemas.microsoft.com/office/drawing/2014/main" val="2273359195"/>
                    </a:ext>
                  </a:extLst>
                </a:gridCol>
                <a:gridCol w="1282337">
                  <a:extLst>
                    <a:ext uri="{9D8B030D-6E8A-4147-A177-3AD203B41FA5}">
                      <a16:colId xmlns:a16="http://schemas.microsoft.com/office/drawing/2014/main" val="3467806404"/>
                    </a:ext>
                  </a:extLst>
                </a:gridCol>
              </a:tblGrid>
              <a:tr h="966789">
                <a:tc>
                  <a:txBody>
                    <a:bodyPr/>
                    <a:lstStyle/>
                    <a:p>
                      <a:r>
                        <a:rPr lang="en-US" sz="2400" dirty="0"/>
                        <a:t>Sections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Institution and Program Report Card (IPRC)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State Report Card (SRC)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5116726"/>
                  </a:ext>
                </a:extLst>
              </a:tr>
              <a:tr h="427420">
                <a:tc>
                  <a:txBody>
                    <a:bodyPr/>
                    <a:lstStyle/>
                    <a:p>
                      <a:r>
                        <a:rPr lang="en-US" dirty="0"/>
                        <a:t>Program Information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437671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Assurances; Annual Goals for Math, Science, Special Education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526814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Assessment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512234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Low-Performing Teacher Preparation Programs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1451420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Use of 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150209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Teacher Training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39129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Credential Requirements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512101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Standards and Criteria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8631373"/>
                  </a:ext>
                </a:extLst>
              </a:tr>
              <a:tr h="375991">
                <a:tc>
                  <a:txBody>
                    <a:bodyPr/>
                    <a:lstStyle/>
                    <a:p>
                      <a:r>
                        <a:rPr lang="en-US" dirty="0"/>
                        <a:t>Improvement Efforts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12513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4257A-5661-F0F2-41CD-8A703DCAB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122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36A59B5-06A6-BF6A-F6A3-A7DDB77944C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-1450757"/>
            <a:ext cx="10058400" cy="1450757"/>
          </a:xfrm>
        </p:spPr>
        <p:txBody>
          <a:bodyPr/>
          <a:lstStyle/>
          <a:p>
            <a:r>
              <a:rPr lang="en-US" dirty="0"/>
              <a:t>Selected</a:t>
            </a:r>
            <a:r>
              <a:rPr lang="en-US" baseline="0" dirty="0"/>
              <a:t> Findings from 2022-23: Program Information</a:t>
            </a:r>
            <a:endParaRPr lang="en-US" dirty="0"/>
          </a:p>
        </p:txBody>
      </p:sp>
      <p:sp>
        <p:nvSpPr>
          <p:cNvPr id="2" name="TextBox 1" descr="This is a screenshot of an interactive data dashboard linked at the end of the slide.&#10;The data dashboard is labeled &quot;Selected findings from 2020-2021: New Teaching Credentials Issued: Trend of New Credentials Issued&quot; and shows a line chart with three lines by Preparation pathway and then by year.">
            <a:extLst>
              <a:ext uri="{FF2B5EF4-FFF2-40B4-BE49-F238E27FC236}">
                <a16:creationId xmlns:a16="http://schemas.microsoft.com/office/drawing/2014/main" id="{649FE6F3-A34F-A566-CC05-8A7A618A3048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Highlights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October 2024 Commission agenda item 4A</a:t>
            </a:r>
            <a:r>
              <a:rPr lang="en-US" dirty="0"/>
              <a:t>– page 4, table 3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F33C11-2BCB-C5A3-2171-F8B89FC52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10</a:t>
            </a:fld>
            <a:endParaRPr lang="en-US" dirty="0"/>
          </a:p>
        </p:txBody>
      </p:sp>
      <p:pic>
        <p:nvPicPr>
          <p:cNvPr id="6" name="Picture 5" descr="This is a screenshot of an interactive data dashboard linked at the end of the slide.&#10;The data dashboard is labeled &quot;Selected Findings from 2022-23: Program Information.&quot;  The chart shows a visual map of the State of California with the title &quot;Map of Institutions in 2022-23.&quot; and a pie chart titled &quot;Total Reports Submitted in 2022-23,&quot; along with accompanying table data.">
            <a:extLst>
              <a:ext uri="{FF2B5EF4-FFF2-40B4-BE49-F238E27FC236}">
                <a16:creationId xmlns:a16="http://schemas.microsoft.com/office/drawing/2014/main" id="{A3F0404A-BB10-EB00-2B08-43634DD69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443" y="758467"/>
            <a:ext cx="10801624" cy="487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03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25">
            <a:extLst>
              <a:ext uri="{FF2B5EF4-FFF2-40B4-BE49-F238E27FC236}">
                <a16:creationId xmlns:a16="http://schemas.microsoft.com/office/drawing/2014/main" id="{A9D068DB-E7E7-4102-9402-EAA049E13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7" name="Rectangle 27">
            <a:extLst>
              <a:ext uri="{FF2B5EF4-FFF2-40B4-BE49-F238E27FC236}">
                <a16:creationId xmlns:a16="http://schemas.microsoft.com/office/drawing/2014/main" id="{96C8906C-CCD9-4F71-B3DD-BC1331E1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98" name="Straight Connector 29">
            <a:extLst>
              <a:ext uri="{FF2B5EF4-FFF2-40B4-BE49-F238E27FC236}">
                <a16:creationId xmlns:a16="http://schemas.microsoft.com/office/drawing/2014/main" id="{CA0D6F13-628B-4FC4-AD48-A2B64677D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99" name="Rectangle 31">
            <a:extLst>
              <a:ext uri="{FF2B5EF4-FFF2-40B4-BE49-F238E27FC236}">
                <a16:creationId xmlns:a16="http://schemas.microsoft.com/office/drawing/2014/main" id="{15746F23-6A4C-4A1F-A0CE-A0C8537D5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0" name="Straight Connector 33">
            <a:extLst>
              <a:ext uri="{FF2B5EF4-FFF2-40B4-BE49-F238E27FC236}">
                <a16:creationId xmlns:a16="http://schemas.microsoft.com/office/drawing/2014/main" id="{D9BFE64E-CCE4-4F62-BB14-C7028756C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343400"/>
            <a:ext cx="320040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Rectangle 35">
            <a:extLst>
              <a:ext uri="{FF2B5EF4-FFF2-40B4-BE49-F238E27FC236}">
                <a16:creationId xmlns:a16="http://schemas.microsoft.com/office/drawing/2014/main" id="{87CC7517-DC26-4B88-BF95-5D09F3E93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2" name="Rectangle 37">
            <a:extLst>
              <a:ext uri="{FF2B5EF4-FFF2-40B4-BE49-F238E27FC236}">
                <a16:creationId xmlns:a16="http://schemas.microsoft.com/office/drawing/2014/main" id="{D87C466A-2605-4E25-9E19-8E277E2EA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1EE23-D0E0-3085-6863-D849F96EA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-1450757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US" dirty="0"/>
              <a:t>Selected Findings from</a:t>
            </a:r>
            <a:r>
              <a:rPr lang="en-US" baseline="0" dirty="0"/>
              <a:t> 2022-23: Program Information: Supervised Clinical Experience</a:t>
            </a:r>
            <a:endParaRPr lang="en-US" dirty="0"/>
          </a:p>
        </p:txBody>
      </p:sp>
      <p:sp>
        <p:nvSpPr>
          <p:cNvPr id="4" name="TextBox 3" descr="This is a screenshot of an interactive data dashboard linked at the end of the slide.&#10;The data dashboard is labeled &quot;Selected findings from 2020-2021: New Teaching Credentials Issued: Trend of New Credentials Issued&quot; and shows a line chart with three lines by Preparation pathway and then by year.">
            <a:extLst>
              <a:ext uri="{FF2B5EF4-FFF2-40B4-BE49-F238E27FC236}">
                <a16:creationId xmlns:a16="http://schemas.microsoft.com/office/drawing/2014/main" id="{E89EFC65-6819-4210-AD37-E3E14A3CCD1A}"/>
              </a:ext>
            </a:extLst>
          </p:cNvPr>
          <p:cNvSpPr txBox="1"/>
          <p:nvPr/>
        </p:nvSpPr>
        <p:spPr>
          <a:xfrm>
            <a:off x="621292" y="6858000"/>
            <a:ext cx="11094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Highlights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State Trends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October 2024 Commission agenda item 4A</a:t>
            </a:r>
            <a:r>
              <a:rPr lang="en-US" dirty="0"/>
              <a:t> – page 8, table 5b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73C2DC-9D6D-A346-C95F-2EC79B3B3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11</a:t>
            </a:fld>
            <a:endParaRPr lang="en-US" dirty="0"/>
          </a:p>
        </p:txBody>
      </p:sp>
      <p:pic>
        <p:nvPicPr>
          <p:cNvPr id="5" name="Picture 4" descr="This is a screenshot of an interactive data dashboard linked at the end of the slide.&#10;The data dashboard is labeled &quot;Selected Findings from 2022-23: Program Information: Supervised Clinical Experience.&quot;  The dashboard shows bar charts labeled &quot;Figure 15: Distribution of number of clock hours for student teaching in 2022-23,&quot; and &quot;Figure 8: Distribution of Total Student Teaching Clinical Hours in Traditional Programs.&quot; ">
            <a:extLst>
              <a:ext uri="{FF2B5EF4-FFF2-40B4-BE49-F238E27FC236}">
                <a16:creationId xmlns:a16="http://schemas.microsoft.com/office/drawing/2014/main" id="{594042EB-91B6-B159-FB10-7836C5CBA7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834" y="662623"/>
            <a:ext cx="11341291" cy="500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530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ADDE3-8BDC-F403-3BA2-B6F820F95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1737360"/>
            <a:ext cx="10058400" cy="1737360"/>
          </a:xfrm>
        </p:spPr>
        <p:txBody>
          <a:bodyPr>
            <a:normAutofit fontScale="90000"/>
          </a:bodyPr>
          <a:lstStyle/>
          <a:p>
            <a:r>
              <a:rPr lang="en-US" dirty="0"/>
              <a:t>Selected</a:t>
            </a:r>
            <a:r>
              <a:rPr lang="en-US" baseline="0" dirty="0"/>
              <a:t> findings from 2022-23: Program Information: Total Enrollment (Enrolled Candidates and Program Completers)</a:t>
            </a:r>
            <a:endParaRPr lang="en-US" dirty="0"/>
          </a:p>
        </p:txBody>
      </p:sp>
      <p:sp>
        <p:nvSpPr>
          <p:cNvPr id="3" name="TextBox 2" descr="This is a screenshot of an interactive data dashboard linked at the end of the slide.&#10;The data dashboard is labeled &quot;Selected findings from 2020-2021: New Teaching Credentials Issued: Trend of New Credentials Issued&quot; and shows a line chart with three lines by Preparation pathway and then by year.">
            <a:extLst>
              <a:ext uri="{FF2B5EF4-FFF2-40B4-BE49-F238E27FC236}">
                <a16:creationId xmlns:a16="http://schemas.microsoft.com/office/drawing/2014/main" id="{E2F5277A-88A7-0FBD-00D8-48F057373D0B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Highlights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October 2024 Commission agenda item 4A</a:t>
            </a:r>
            <a:r>
              <a:rPr lang="en-US" dirty="0"/>
              <a:t> – page 8 and 14, table 6a and table 6i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8BDFE-6686-E908-5AE1-3DA0ED62C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12</a:t>
            </a:fld>
            <a:endParaRPr lang="en-US" dirty="0"/>
          </a:p>
        </p:txBody>
      </p:sp>
      <p:pic>
        <p:nvPicPr>
          <p:cNvPr id="5" name="Picture 4" descr="This is a screenshot of an interactive data dashboard linked at the end of the slide.&#10;The data dashboard is labeled &quot;Selected Findings from 2022-23: Program Information: Total Enrollment (Enrolled Candidates and Program Completers).&quot;  &#10;The dashboard shows two figures with stacked bar charts for both Total Enrollment and Program Completers.  The figures are both titled &quot;Total Enrollment and Subset of Program Completers&quot; for both Gender Identity and Race/Ethnicity for 2022-23.  ">
            <a:extLst>
              <a:ext uri="{FF2B5EF4-FFF2-40B4-BE49-F238E27FC236}">
                <a16:creationId xmlns:a16="http://schemas.microsoft.com/office/drawing/2014/main" id="{0E987FB7-9EA5-0E77-1CAC-F3594928B1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844" y="692018"/>
            <a:ext cx="11090052" cy="500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25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ADDE3-8BDC-F403-3BA2-B6F820F95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1737360"/>
            <a:ext cx="10058400" cy="1737360"/>
          </a:xfrm>
        </p:spPr>
        <p:txBody>
          <a:bodyPr>
            <a:normAutofit fontScale="90000"/>
          </a:bodyPr>
          <a:lstStyle/>
          <a:p>
            <a:r>
              <a:rPr lang="en-US" dirty="0"/>
              <a:t>Selected</a:t>
            </a:r>
            <a:r>
              <a:rPr lang="en-US" baseline="0" dirty="0"/>
              <a:t> findings from 2018-19 to 2022-23: Program Information: Total Enrollment (Enrolled Candidates and Program Completers)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8BDFE-6686-E908-5AE1-3DA0ED62C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13</a:t>
            </a:fld>
            <a:endParaRPr lang="en-US" dirty="0"/>
          </a:p>
        </p:txBody>
      </p:sp>
      <p:pic>
        <p:nvPicPr>
          <p:cNvPr id="3" name="Picture 2" descr="This is a screenshot of an interactive data dashboard linked at the end of the slide.&#10;The data dashboard is labeled &quot;Selected Findings from 2018-19 to 2022-23: Program Information: Total Enrollment (Enrolled Candidates and Program Completers).&quot;  &#10;The dashboard shows two figures with stacked bar charts for both Total Enrollment and Program Completers.  The figures are titled &quot;Total Enrollment&quot; and &quot;Program Completers&quot; and shows the five year trend of Race/Ethnicity.">
            <a:extLst>
              <a:ext uri="{FF2B5EF4-FFF2-40B4-BE49-F238E27FC236}">
                <a16:creationId xmlns:a16="http://schemas.microsoft.com/office/drawing/2014/main" id="{414571B3-2E34-C49E-5BE5-C99B61429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10" y="713790"/>
            <a:ext cx="10904380" cy="489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7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796F8-9225-9211-9776-9908F72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799" y="-1737360"/>
            <a:ext cx="10058400" cy="1737360"/>
          </a:xfrm>
        </p:spPr>
        <p:txBody>
          <a:bodyPr>
            <a:normAutofit fontScale="90000"/>
          </a:bodyPr>
          <a:lstStyle/>
          <a:p>
            <a:r>
              <a:rPr lang="en-US" dirty="0"/>
              <a:t>Selected</a:t>
            </a:r>
            <a:r>
              <a:rPr lang="en-US" baseline="0" dirty="0"/>
              <a:t> findings from 2018-19 to 2022-23: Program Information: Total Enrollment (Enrolled Candidates and Program Completers</a:t>
            </a:r>
            <a:endParaRPr lang="en-US" dirty="0"/>
          </a:p>
        </p:txBody>
      </p:sp>
      <p:sp>
        <p:nvSpPr>
          <p:cNvPr id="4" name="TextBox 3" descr="This is a screenshot of an interactive data dashboard linked at the end of the slide.&#10;The data dashboard is labeled &quot;Selected findings from 2020-2021: New Teaching Credentials Issued: Trend of New Credentials Issued&quot; and shows a line chart with three lines by Preparation pathway and then by year.">
            <a:extLst>
              <a:ext uri="{FF2B5EF4-FFF2-40B4-BE49-F238E27FC236}">
                <a16:creationId xmlns:a16="http://schemas.microsoft.com/office/drawing/2014/main" id="{63FFEBCF-CBB1-F9B1-3F3E-404EB5A12479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Trends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October 2024 Commission agenda item 4A</a:t>
            </a:r>
            <a:r>
              <a:rPr lang="en-US" dirty="0"/>
              <a:t> – page 13, table 6g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5D3EA0-5BFB-0BC9-D359-8CB690C7C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14</a:t>
            </a:fld>
            <a:endParaRPr lang="en-US" dirty="0"/>
          </a:p>
        </p:txBody>
      </p:sp>
      <p:pic>
        <p:nvPicPr>
          <p:cNvPr id="5" name="Picture 4" descr="This is a screenshot of an interactive data dashboard linked at the end of the slide.&#10;The data dashboard is labeled &quot;Selected Findings from 2018-19 to 2022-23: Program Information: Total Enrollment (Enrolled Candidates and Program Completers.)&quot;  The chart shows stacked bar charts separated by year and by Program Route, including &quot;Traditional,&quot; &quot;Alternative, IHE-based,&quot; and &quot;Alternative, not IHE-based&quot;.">
            <a:extLst>
              <a:ext uri="{FF2B5EF4-FFF2-40B4-BE49-F238E27FC236}">
                <a16:creationId xmlns:a16="http://schemas.microsoft.com/office/drawing/2014/main" id="{53D75BEB-E724-4240-E046-CBA3E3DA89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109" y="491370"/>
            <a:ext cx="11291781" cy="506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875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57">
            <a:extLst>
              <a:ext uri="{FF2B5EF4-FFF2-40B4-BE49-F238E27FC236}">
                <a16:creationId xmlns:a16="http://schemas.microsoft.com/office/drawing/2014/main" id="{A9D068DB-E7E7-4102-9402-EAA049E13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2" name="Rectangle 59">
            <a:extLst>
              <a:ext uri="{FF2B5EF4-FFF2-40B4-BE49-F238E27FC236}">
                <a16:creationId xmlns:a16="http://schemas.microsoft.com/office/drawing/2014/main" id="{96C8906C-CCD9-4F71-B3DD-BC1331E1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3" name="Straight Connector 61">
            <a:extLst>
              <a:ext uri="{FF2B5EF4-FFF2-40B4-BE49-F238E27FC236}">
                <a16:creationId xmlns:a16="http://schemas.microsoft.com/office/drawing/2014/main" id="{CA0D6F13-628B-4FC4-AD48-A2B64677D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4" name="Rectangle 63">
            <a:extLst>
              <a:ext uri="{FF2B5EF4-FFF2-40B4-BE49-F238E27FC236}">
                <a16:creationId xmlns:a16="http://schemas.microsoft.com/office/drawing/2014/main" id="{15746F23-6A4C-4A1F-A0CE-A0C8537D5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5" name="Straight Connector 65">
            <a:extLst>
              <a:ext uri="{FF2B5EF4-FFF2-40B4-BE49-F238E27FC236}">
                <a16:creationId xmlns:a16="http://schemas.microsoft.com/office/drawing/2014/main" id="{D9BFE64E-CCE4-4F62-BB14-C7028756C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343400"/>
            <a:ext cx="320040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67">
            <a:extLst>
              <a:ext uri="{FF2B5EF4-FFF2-40B4-BE49-F238E27FC236}">
                <a16:creationId xmlns:a16="http://schemas.microsoft.com/office/drawing/2014/main" id="{87CC7517-DC26-4B88-BF95-5D09F3E93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87C466A-2605-4E25-9E19-8E277E2EA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9745F9-0538-95D1-55BE-CFAB148E4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218" y="-1806320"/>
            <a:ext cx="10058400" cy="1803844"/>
          </a:xfrm>
        </p:spPr>
        <p:txBody>
          <a:bodyPr>
            <a:normAutofit fontScale="90000"/>
          </a:bodyPr>
          <a:lstStyle/>
          <a:p>
            <a:r>
              <a:rPr lang="en-US" dirty="0"/>
              <a:t>Selected findings</a:t>
            </a:r>
            <a:r>
              <a:rPr lang="en-US" baseline="0" dirty="0"/>
              <a:t> from 2022-23:</a:t>
            </a:r>
            <a:r>
              <a:rPr lang="en-US" dirty="0"/>
              <a:t> Program Information: Teachers Prepared by Subject Area and Academic Major</a:t>
            </a:r>
          </a:p>
        </p:txBody>
      </p:sp>
      <p:sp>
        <p:nvSpPr>
          <p:cNvPr id="4" name="TextBox 3" descr="This is a screenshot of an interactive data dashboard linked at the end of the slide.&#10;The data dashboard is labeled &quot;Selected findings from 2020-2021: ">
            <a:extLst>
              <a:ext uri="{FF2B5EF4-FFF2-40B4-BE49-F238E27FC236}">
                <a16:creationId xmlns:a16="http://schemas.microsoft.com/office/drawing/2014/main" id="{E221E7ED-8026-AA93-A4DF-93C7AE1289D8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Highlights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October 2024 Commission agenda item 4A</a:t>
            </a:r>
            <a:r>
              <a:rPr lang="en-US" dirty="0"/>
              <a:t> – pages 16-18, tables 7a-7d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70AF96-14A5-5F72-B091-4B94204B0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15</a:t>
            </a:fld>
            <a:endParaRPr lang="en-US" dirty="0"/>
          </a:p>
        </p:txBody>
      </p:sp>
      <p:pic>
        <p:nvPicPr>
          <p:cNvPr id="5" name="Picture 4" descr="This is a screenshot of an interactive data dashboard linked at the end of the slide.&#10;The data dashboard is labeled &quot;Selected Findings from 2022-23: Program Information: Teachers Prepared by Subject Area and Academic Major.&quot;  The chart shows four bar charts, one each of &quot;Teachers Prepared by&quot; Subject Area,&quot; &quot;Credential Area,&quot; &quot;Academic Major,&quot; and &quot;Academic Major Area.&quot;">
            <a:extLst>
              <a:ext uri="{FF2B5EF4-FFF2-40B4-BE49-F238E27FC236}">
                <a16:creationId xmlns:a16="http://schemas.microsoft.com/office/drawing/2014/main" id="{52ECE281-FF74-1F9B-75BE-76380102D5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486" y="587691"/>
            <a:ext cx="11319692" cy="508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84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9D068DB-E7E7-4102-9402-EAA049E13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6C8906C-CCD9-4F71-B3DD-BC1331E1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A0D6F13-628B-4FC4-AD48-A2B64677D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5746F23-6A4C-4A1F-A0CE-A0C8537D5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9BFE64E-CCE4-4F62-BB14-C7028756C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343400"/>
            <a:ext cx="320040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87CC7517-DC26-4B88-BF95-5D09F3E93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87C466A-2605-4E25-9E19-8E277E2EA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C1FAE0-C3F3-8741-295E-47F1B3C44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218" y="-1453233"/>
            <a:ext cx="10058400" cy="1450757"/>
          </a:xfrm>
        </p:spPr>
        <p:txBody>
          <a:bodyPr/>
          <a:lstStyle/>
          <a:p>
            <a:r>
              <a:rPr lang="en-US" sz="4300" b="0" i="0" kern="1200" spc="-50" baseline="0" dirty="0">
                <a:solidFill>
                  <a:srgbClr val="404040"/>
                </a:solidFill>
                <a:effectLst/>
                <a:latin typeface="Calibri Light" panose="020F0302020204030204" pitchFamily="34" charset="0"/>
                <a:ea typeface="+mj-ea"/>
                <a:cs typeface="+mj-cs"/>
              </a:rPr>
              <a:t>Selected findings from 2022-23: Annua</a:t>
            </a:r>
            <a:r>
              <a:rPr lang="en-US" sz="4300" dirty="0">
                <a:solidFill>
                  <a:srgbClr val="404040"/>
                </a:solidFill>
                <a:latin typeface="Calibri Light" panose="020F0302020204030204" pitchFamily="34" charset="0"/>
              </a:rPr>
              <a:t>l Goals</a:t>
            </a:r>
            <a:r>
              <a:rPr lang="en-US" sz="4300" b="0" i="0" kern="1200" spc="-50" baseline="0" dirty="0">
                <a:solidFill>
                  <a:srgbClr val="404040"/>
                </a:solidFill>
                <a:effectLst/>
                <a:latin typeface="Calibri Light" panose="020F0302020204030204" pitchFamily="34" charset="0"/>
                <a:ea typeface="+mj-ea"/>
                <a:cs typeface="+mj-cs"/>
              </a:rPr>
              <a:t> </a:t>
            </a:r>
            <a:endParaRPr lang="en-US" dirty="0"/>
          </a:p>
        </p:txBody>
      </p:sp>
      <p:sp>
        <p:nvSpPr>
          <p:cNvPr id="4" name="TextBox 3" descr="This is a screenshot of an interactive data dashboard linked at the end of the slide.&#10;The data dashboard is labeled &quot;Selected findings from 2020-2021: ">
            <a:extLst>
              <a:ext uri="{FF2B5EF4-FFF2-40B4-BE49-F238E27FC236}">
                <a16:creationId xmlns:a16="http://schemas.microsoft.com/office/drawing/2014/main" id="{8099015A-5A37-2AFA-E096-D331823E4BFD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Highlights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October 2024 Commission agenda item 4A</a:t>
            </a:r>
            <a:r>
              <a:rPr lang="en-US" dirty="0"/>
              <a:t> – pages 22, table 9a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DAFA5D-83DC-B8FE-5D6C-AE0EC4278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16</a:t>
            </a:fld>
            <a:endParaRPr lang="en-US" dirty="0"/>
          </a:p>
        </p:txBody>
      </p:sp>
      <p:pic>
        <p:nvPicPr>
          <p:cNvPr id="3" name="Picture 2" descr="This is a screenshot of an interactive data dashboard linked at the end of the slide.&#10;The data dashboard is labeled &quot;Selected Findings from 2022-23: Annual Goals.&quot; The pie charts separated preparation and goals in Mathematics, Science and Special Education, for Traditional, Alternative, IHE-based and Alternative, not IHE-based areas.">
            <a:extLst>
              <a:ext uri="{FF2B5EF4-FFF2-40B4-BE49-F238E27FC236}">
                <a16:creationId xmlns:a16="http://schemas.microsoft.com/office/drawing/2014/main" id="{286C718F-00BF-EAFE-3350-680BD5AD3F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921" y="689126"/>
            <a:ext cx="10911784" cy="457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8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5AE23-E0CD-3F53-1979-E6A1CFD2B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117" y="-1497023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US" dirty="0"/>
              <a:t>Selected</a:t>
            </a:r>
            <a:r>
              <a:rPr lang="en-US" baseline="0" dirty="0"/>
              <a:t> Findings from 2018-19 to 2022-23: Assessment Information: Statewide Pass Rates</a:t>
            </a:r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2579DAE-C141-48DB-810E-C070C3008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2FD90C3-6350-4D5B-9738-6E94EDF30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" name="TextBox 3" descr="This is a screenshot of an interactive data dashboard linked at the end of the slide.&#10;The data dashboard is labeled &quot;Selected findings from 2020-2021: New Teaching Credentials Issued: Trend of New Credentials Issued&quot; and shows a line chart with three lines by Preparation pathway and then by year.">
            <a:extLst>
              <a:ext uri="{FF2B5EF4-FFF2-40B4-BE49-F238E27FC236}">
                <a16:creationId xmlns:a16="http://schemas.microsoft.com/office/drawing/2014/main" id="{285C4922-B36F-2BE9-8BF9-CBD94D672D28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State Trends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October 2024 Commission agenda item 4A</a:t>
            </a:r>
            <a:r>
              <a:rPr lang="en-US" dirty="0"/>
              <a:t> – page 38, table 14a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091FF-872E-4ECA-4AB5-F716C5B42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17</a:t>
            </a:fld>
            <a:endParaRPr lang="en-US" dirty="0"/>
          </a:p>
        </p:txBody>
      </p:sp>
      <p:pic>
        <p:nvPicPr>
          <p:cNvPr id="5" name="Picture 4" descr="This is a screenshot of an interactive data dashboard linked at the end of the slide.&#10;The data dashboard is labeled &quot;Selected Findings from 2022-23: Assessment Information: Statewide Pass Rates.&quot;  The chart shows twelve line charts for exam pass rates separated by exam and enrollment status.  ">
            <a:extLst>
              <a:ext uri="{FF2B5EF4-FFF2-40B4-BE49-F238E27FC236}">
                <a16:creationId xmlns:a16="http://schemas.microsoft.com/office/drawing/2014/main" id="{879D3DFD-77F6-C7EB-9400-2DA2DBCF1E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44" y="700460"/>
            <a:ext cx="11415165" cy="51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76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Summary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966A59-40BE-4ECD-9E2A-978B61462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0971" y="1845734"/>
            <a:ext cx="10691177" cy="446154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en-US" sz="1700" b="1" dirty="0">
                <a:solidFill>
                  <a:srgbClr val="0070C0"/>
                </a:solidFill>
              </a:rPr>
              <a:t>Federal mandate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Teacher Preparation programs submitted their IPRCs (April 30, 2024)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State report is due to the U.S. Department of Education (October 31, 2024)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en-US" sz="1700" b="1" dirty="0">
                <a:solidFill>
                  <a:srgbClr val="0070C0"/>
                </a:solidFill>
              </a:rPr>
              <a:t>2022-23 report highlights</a:t>
            </a:r>
            <a:r>
              <a:rPr lang="en-US" sz="1700" dirty="0">
                <a:solidFill>
                  <a:schemeClr val="tx1"/>
                </a:solidFill>
              </a:rPr>
              <a:t>: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Increase in total candidate enrollment in the Traditional and Alternative, LEA-based routes from the prior year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Decrease in total candidate enrollment in the Alternative, IHE-based route from the prior year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More than half of total candidates identified themselves as non-White in all program routes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Higher percentage of male candidates enrolled in Alternative route programs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Higher percentage of teachers in the Alternative routes were prepared in special education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More than half of teachers were prepared with the Social Sciences academic major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Assessment rates varied by route and segment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EC311-E096-F8C9-AB8E-99FB1DF84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1459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SECTOMILLISECCONVERTED" val="1"/>
  <p:tag name="MMPROD_UIDATA" val="&lt;database version=&quot;11.0&quot;&gt;&lt;object type=&quot;1&quot; unique_id=&quot;10001&quot;&gt;&lt;object type=&quot;2&quot; unique_id=&quot;10051&quot;&gt;&lt;object type=&quot;3&quot; unique_id=&quot;10052&quot;&gt;&lt;property id=&quot;20148&quot; value=&quot;5&quot;/&gt;&lt;property id=&quot;20300&quot; value=&quot;Slide 1 - &amp;quot;Annual Report Card on California Teacher Preparation Programs for the Academic Year 2020-21 as required by Title II&quot;/&gt;&lt;property id=&quot;20307&quot; value=&quot;256&quot;/&gt;&lt;/object&gt;&lt;object type=&quot;3&quot; unique_id=&quot;10053&quot;&gt;&lt;property id=&quot;20148&quot; value=&quot;5&quot;/&gt;&lt;property id=&quot;20300&quot; value=&quot;Slide 2 - &amp;quot;Background:   What is the Title II report?  Why do we have to submit the report?&amp;quot;&quot;/&gt;&lt;property id=&quot;20307&quot; value=&quot;258&quot;/&gt;&lt;/object&gt;&lt;object type=&quot;3&quot; unique_id=&quot;10057&quot;&gt;&lt;property id=&quot;20148&quot; value=&quot;5&quot;/&gt;&lt;property id=&quot;20300&quot; value=&quot;Slide 6 - &amp;quot;What types of reports are Teacher Preparation Programs required to submit?&amp;quot;&quot;/&gt;&lt;property id=&quot;20307&quot; value=&quot;267&quot;/&gt;&lt;/object&gt;&lt;object type=&quot;3&quot; unique_id=&quot;10058&quot;&gt;&lt;property id=&quot;20148&quot; value=&quot;5&quot;/&gt;&lt;property id=&quot;20300&quot; value=&quot;Slide 7 - &amp;quot;What are the type of assessment data reported?&amp;quot;&quot;/&gt;&lt;property id=&quot;20307&quot; value=&quot;269&quot;/&gt;&lt;/object&gt;&lt;object type=&quot;3&quot; unique_id=&quot;10059&quot;&gt;&lt;property id=&quot;20148&quot; value=&quot;5&quot;/&gt;&lt;property id=&quot;20300&quot; value=&quot;Slide 8 - &amp;quot;What data elements are reported?&amp;quot;&quot;/&gt;&lt;property id=&quot;20307&quot; value=&quot;268&quot;/&gt;&lt;/object&gt;&lt;object type=&quot;3&quot; unique_id=&quot;10060&quot;&gt;&lt;property id=&quot;20148&quot; value=&quot;5&quot;/&gt;&lt;property id=&quot;20300&quot; value=&quot;Slide 9 - &amp;quot;Selected Findings from 2020-21: Program Information&amp;quot;&quot;/&gt;&lt;property id=&quot;20307&quot; value=&quot;270&quot;/&gt;&lt;/object&gt;&lt;object type=&quot;3&quot; unique_id=&quot;10061&quot;&gt;&lt;property id=&quot;20148&quot; value=&quot;5&quot;/&gt;&lt;property id=&quot;20300&quot; value=&quot;Slide 10 - &amp;quot;Selected Findings from 2020-21: Program Information: Supervised Clinical Experience&amp;quot;&quot;/&gt;&lt;property id=&quot;20307&quot; value=&quot;275&quot;/&gt;&lt;/object&gt;&lt;object type=&quot;3&quot; unique_id=&quot;10062&quot;&gt;&lt;property id=&quot;20148&quot; value=&quot;5&quot;/&gt;&lt;property id=&quot;20300&quot; value=&quot;Slide 11 - &amp;quot;Selected findings from 2020-21: Program Information: Total Enrollment (Enrolled Candidates and Program Completers)&quot;/&gt;&lt;property id=&quot;20307&quot; value=&quot;282&quot;/&gt;&lt;/object&gt;&lt;object type=&quot;3&quot; unique_id=&quot;10063&quot;&gt;&lt;property id=&quot;20148&quot; value=&quot;5&quot;/&gt;&lt;property id=&quot;20300&quot; value=&quot;Slide 12 - &amp;quot;Selected findings from 2016-17 to 2020-21: Program Information: Total Enrollment (Enrolled Candidates and Program &quot;/&gt;&lt;property id=&quot;20307&quot; value=&quot;271&quot;/&gt;&lt;/object&gt;&lt;object type=&quot;3&quot; unique_id=&quot;10064&quot;&gt;&lt;property id=&quot;20148&quot; value=&quot;5&quot;/&gt;&lt;property id=&quot;20300&quot; value=&quot;Slide 13 - &amp;quot;Selected findings from 2020-21: Program Information: Teachers Prepared by Subject Area and Academic Major&amp;quot;&quot;/&gt;&lt;property id=&quot;20307&quot; value=&quot;277&quot;/&gt;&lt;/object&gt;&lt;object type=&quot;3&quot; unique_id=&quot;10065&quot;&gt;&lt;property id=&quot;20148&quot; value=&quot;5&quot;/&gt;&lt;property id=&quot;20300&quot; value=&quot;Slide 14 - &amp;quot;Selected findings from 2020-21: Annual Goals &amp;quot;&quot;/&gt;&lt;property id=&quot;20307&quot; value=&quot;273&quot;/&gt;&lt;/object&gt;&lt;object type=&quot;3&quot; unique_id=&quot;10066&quot;&gt;&lt;property id=&quot;20148&quot; value=&quot;5&quot;/&gt;&lt;property id=&quot;20300&quot; value=&quot;Slide 15 - &amp;quot;Selected Findings from 2016-17 to 2020-21: Assessment Information: Statewide Pass Rates&amp;quot;&quot;/&gt;&lt;property id=&quot;20307&quot; value=&quot;272&quot;/&gt;&lt;/object&gt;&lt;object type=&quot;3&quot; unique_id=&quot;10067&quot;&gt;&lt;property id=&quot;20148&quot; value=&quot;5&quot;/&gt;&lt;property id=&quot;20300&quot; value=&quot;Slide 16 - &amp;quot;Summary&amp;quot;&quot;/&gt;&lt;property id=&quot;20307&quot; value=&quot;276&quot;/&gt;&lt;/object&gt;&lt;object type=&quot;3&quot; unique_id=&quot;11634&quot;&gt;&lt;property id=&quot;20148&quot; value=&quot;5&quot;/&gt;&lt;property id=&quot;20300&quot; value=&quot;Slide 3 - &amp;quot;When do we submit the report?&amp;quot;&quot;/&gt;&lt;property id=&quot;20307&quot; value=&quot;283&quot;/&gt;&lt;/object&gt;&lt;object type=&quot;3&quot; unique_id=&quot;11874&quot;&gt;&lt;property id=&quot;20148&quot; value=&quot;5&quot;/&gt;&lt;property id=&quot;20300&quot; value=&quot;Slide 4 - &amp;quot;How do we submit the report?&amp;quot;&quot;/&gt;&lt;property id=&quot;20307&quot; value=&quot;284&quot;/&gt;&lt;/object&gt;&lt;object type=&quot;3&quot; unique_id=&quot;11990&quot;&gt;&lt;property id=&quot;20148&quot; value=&quot;5&quot;/&gt;&lt;property id=&quot;20300&quot; value=&quot;Slide 5 - &amp;quot;What is required in the Title II report?&amp;quot;&quot;/&gt;&lt;property id=&quot;20307&quot; value=&quot;285&quot;/&gt;&lt;/object&gt;&lt;/object&gt;&lt;object type=&quot;8&quot; unique_id=&quot;10085&quot;&gt;&lt;/object&gt;&lt;/object&gt;&lt;/database&gt;"/>
</p:tagLst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29e9b74-61ee-4ee3-b4f7-125c81c3f29e">
      <Terms xmlns="http://schemas.microsoft.com/office/infopath/2007/PartnerControls"/>
    </lcf76f155ced4ddcb4097134ff3c332f>
    <TaxCatchAll xmlns="9ad29d76-2333-4199-b26e-86abc559137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0A99B06662F7498067D863E2360CC7" ma:contentTypeVersion="15" ma:contentTypeDescription="Create a new document." ma:contentTypeScope="" ma:versionID="fd0b241df6bac0e59d237b63786466a2">
  <xsd:schema xmlns:xsd="http://www.w3.org/2001/XMLSchema" xmlns:xs="http://www.w3.org/2001/XMLSchema" xmlns:p="http://schemas.microsoft.com/office/2006/metadata/properties" xmlns:ns2="229e9b74-61ee-4ee3-b4f7-125c81c3f29e" xmlns:ns3="9ad29d76-2333-4199-b26e-86abc5591379" targetNamespace="http://schemas.microsoft.com/office/2006/metadata/properties" ma:root="true" ma:fieldsID="4856a8f8f2479c168cf62795d0f4dcb0" ns2:_="" ns3:_="">
    <xsd:import namespace="229e9b74-61ee-4ee3-b4f7-125c81c3f29e"/>
    <xsd:import namespace="9ad29d76-2333-4199-b26e-86abc55913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9e9b74-61ee-4ee3-b4f7-125c81c3f2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184ffdf-fc1b-4c9a-9cb0-b65f1b3232d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d29d76-2333-4199-b26e-86abc559137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f166cb5a-13c9-4439-b559-dbc8cc151c55}" ma:internalName="TaxCatchAll" ma:showField="CatchAllData" ma:web="9ad29d76-2333-4199-b26e-86abc55913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2D31C3-0840-4F83-9EC4-F14716E0583F}">
  <ds:schemaRefs>
    <ds:schemaRef ds:uri="http://schemas.microsoft.com/office/2006/metadata/properties"/>
    <ds:schemaRef ds:uri="http://schemas.microsoft.com/office/infopath/2007/PartnerControls"/>
    <ds:schemaRef ds:uri="578bbcf2-522a-4cc8-bbf0-991319812d5c"/>
    <ds:schemaRef ds:uri="50100aeb-1716-4f9b-8c19-4b31a6cfadcb"/>
    <ds:schemaRef ds:uri="229e9b74-61ee-4ee3-b4f7-125c81c3f29e"/>
    <ds:schemaRef ds:uri="9ad29d76-2333-4199-b26e-86abc5591379"/>
  </ds:schemaRefs>
</ds:datastoreItem>
</file>

<file path=customXml/itemProps2.xml><?xml version="1.0" encoding="utf-8"?>
<ds:datastoreItem xmlns:ds="http://schemas.openxmlformats.org/officeDocument/2006/customXml" ds:itemID="{EBB8A26F-8601-4842-A50A-64A0CC7553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9e9b74-61ee-4ee3-b4f7-125c81c3f29e"/>
    <ds:schemaRef ds:uri="9ad29d76-2333-4199-b26e-86abc55913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B07F084-C0B6-41BD-BC6D-248E6FDD75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717</Words>
  <Application>Microsoft Office PowerPoint</Application>
  <PresentationFormat>Widescreen</PresentationFormat>
  <Paragraphs>131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Wingdings</vt:lpstr>
      <vt:lpstr>Retrospect</vt:lpstr>
      <vt:lpstr>Annual Report Card on California Teacher Preparation Programs for the Academic Year 2022-23 as required by Title II of Higher Education Act  </vt:lpstr>
      <vt:lpstr>Background:   What is the Title II report?  Why do we have to submit the report?</vt:lpstr>
      <vt:lpstr>When do we submit the report?</vt:lpstr>
      <vt:lpstr>How do we submit the report?</vt:lpstr>
      <vt:lpstr>What is required in the Title II report?</vt:lpstr>
      <vt:lpstr>What types of reports are Teacher Preparation Programs required to submit?</vt:lpstr>
      <vt:lpstr>What assessment data are reported?</vt:lpstr>
      <vt:lpstr>How are candidates being reported?</vt:lpstr>
      <vt:lpstr>What data elements are reported?</vt:lpstr>
      <vt:lpstr>Selected Findings from 2022-23: Program Information</vt:lpstr>
      <vt:lpstr>Selected Findings from 2022-23: Program Information: Supervised Clinical Experience</vt:lpstr>
      <vt:lpstr>Selected findings from 2022-23: Program Information: Total Enrollment (Enrolled Candidates and Program Completers)</vt:lpstr>
      <vt:lpstr>Selected findings from 2018-19 to 2022-23: Program Information: Total Enrollment (Enrolled Candidates and Program Completers)</vt:lpstr>
      <vt:lpstr>Selected findings from 2018-19 to 2022-23: Program Information: Total Enrollment (Enrolled Candidates and Program Completers</vt:lpstr>
      <vt:lpstr>Selected findings from 2022-23: Program Information: Teachers Prepared by Subject Area and Academic Major</vt:lpstr>
      <vt:lpstr>Selected findings from 2022-23: Annual Goals </vt:lpstr>
      <vt:lpstr>Selected Findings from 2018-19 to 2022-23: Assessment Information: Statewide Pass Rates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2023-03-22T22:50:56Z</dcterms:created>
  <dcterms:modified xsi:type="dcterms:W3CDTF">2024-10-18T13:52:23Z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0x01010087617BC262157747938E17868A3CDBAD</vt:lpwstr>
  </property>
</Properties>
</file>