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1" r:id="rId4"/>
    <p:sldMasterId id="2147483682" r:id="rId5"/>
  </p:sldMasterIdLst>
  <p:notesMasterIdLst>
    <p:notesMasterId r:id="rId2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9144000" cy="5143500" type="screen16x9"/>
  <p:notesSz cx="6858000" cy="9144000"/>
  <p:embeddedFontLst>
    <p:embeddedFont>
      <p:font typeface="Arimo" panose="020B0604020202020204" charset="0"/>
      <p:regular r:id="rId21"/>
      <p:bold r:id="rId22"/>
      <p:italic r:id="rId23"/>
      <p:boldItalic r:id="rId24"/>
    </p:embeddedFont>
    <p:embeddedFont>
      <p:font typeface="Helvetica Neue" panose="020B0604020202020204" charset="0"/>
      <p:regular r:id="rId25"/>
      <p:bold r:id="rId26"/>
      <p:italic r:id="rId27"/>
      <p:boldItalic r:id="rId28"/>
    </p:embeddedFont>
    <p:embeddedFont>
      <p:font typeface="Lato" panose="020F0502020204030203" pitchFamily="34" charset="0"/>
      <p:regular r:id="rId29"/>
      <p:bold r:id="rId30"/>
      <p:italic r:id="rId31"/>
      <p:boldItalic r:id="rId32"/>
    </p:embeddedFont>
    <p:embeddedFont>
      <p:font typeface="Lato Light" panose="020F0302020204030203" pitchFamily="34" charset="0"/>
      <p:regular r:id="rId33"/>
      <p:bold r:id="rId34"/>
      <p:italic r:id="rId35"/>
      <p:boldItalic r:id="rId36"/>
    </p:embeddedFont>
    <p:embeddedFont>
      <p:font typeface="Playfair Display" panose="00000500000000000000" pitchFamily="2" charset="0"/>
      <p:regular r:id="rId37"/>
      <p:bold r:id="rId38"/>
      <p:italic r:id="rId39"/>
      <p:boldItalic r:id="rId40"/>
    </p:embeddedFont>
    <p:embeddedFont>
      <p:font typeface="Raleway" pitchFamily="2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5D4CF6A-4D38-4505-B3A7-BB438D357696}">
  <a:tblStyle styleId="{35D4CF6A-4D38-4505-B3A7-BB438D35769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7" d="100"/>
          <a:sy n="127" d="100"/>
        </p:scale>
        <p:origin x="10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11.fntdata"/><Relationship Id="rId44" Type="http://schemas.openxmlformats.org/officeDocument/2006/relationships/font" Target="fonts/font2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viewProps" Target="viewProps.xml"/><Relationship Id="rId20" Type="http://schemas.openxmlformats.org/officeDocument/2006/relationships/notesMaster" Target="notesMasters/notesMaster1.xml"/><Relationship Id="rId41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ec445ec998_0_4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1ec445ec998_0_4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1823ae340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1823ae340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a46435f2f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2a46435f2f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603250" lvl="1" indent="0" algn="l" rtl="0">
              <a:lnSpc>
                <a:spcPct val="110000"/>
              </a:lnSpc>
              <a:spcBef>
                <a:spcPts val="800"/>
              </a:spcBef>
              <a:spcAft>
                <a:spcPts val="100"/>
              </a:spcAft>
              <a:buClr>
                <a:srgbClr val="51AF46"/>
              </a:buClr>
              <a:buSzPts val="1300"/>
              <a:buFont typeface="NTR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3186c0bf2b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3186c0bf2b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186c0bf2b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186c0bf2b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1ce1111065_6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2" name="Google Shape;312;g31ce1111065_6_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13" name="Google Shape;313;g31ce1111065_6_5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31ce1111065_6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g31ce1111065_6_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0" name="Google Shape;320;g31ce1111065_6_5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1ce1111065_6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31" name="Google Shape;331;g31ce1111065_6_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78" cy="3600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400"/>
          </a:p>
        </p:txBody>
      </p:sp>
      <p:sp>
        <p:nvSpPr>
          <p:cNvPr id="332" name="Google Shape;332;g31ce1111065_6_69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781" cy="45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400"/>
              <a:t>8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31ce1111065_6_7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78" cy="3600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400" dirty="0"/>
          </a:p>
        </p:txBody>
      </p:sp>
      <p:sp>
        <p:nvSpPr>
          <p:cNvPr id="338" name="Google Shape;338;g31ce1111065_6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1ce1111065_6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1ce1111065_6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51" name="Google Shape;351;g31ce1111065_6_8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1ce1111065_6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g31ce1111065_6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31ce1111065_6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3" name="Google Shape;363;g31ce1111065_6_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64" name="Google Shape;364;g31ce1111065_6_9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1ce1111065_6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g31ce1111065_6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1ce1111065_6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76" name="Google Shape;376;g31ce1111065_6_1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78" cy="3600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400" dirty="0"/>
          </a:p>
        </p:txBody>
      </p:sp>
      <p:sp>
        <p:nvSpPr>
          <p:cNvPr id="377" name="Google Shape;377;g31ce1111065_6_108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781" cy="45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400"/>
              <a:t>14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or Statement Slide - V1C">
  <p:cSld name="Section Intro or Statement Slide - V1C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7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/>
          <p:nvPr/>
        </p:nvSpPr>
        <p:spPr>
          <a:xfrm>
            <a:off x="0" y="0"/>
            <a:ext cx="91446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503750" y="461656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3" name="Google Shape;13;p2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6697" y="254852"/>
            <a:ext cx="1534684" cy="34654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" name="Google Shape;15;p2"/>
          <p:cNvCxnSpPr/>
          <p:nvPr/>
        </p:nvCxnSpPr>
        <p:spPr>
          <a:xfrm>
            <a:off x="661303" y="2509775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661302" y="2670537"/>
            <a:ext cx="7766700" cy="19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sz="28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or Statement Slide - V1D">
  <p:cSld name="Section Intro or Statement Slide - V1D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7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/>
          <p:nvPr/>
        </p:nvSpPr>
        <p:spPr>
          <a:xfrm>
            <a:off x="-6835" y="0"/>
            <a:ext cx="91446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503750" y="461656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1" name="Google Shape;21;p3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6697" y="254852"/>
            <a:ext cx="1534684" cy="34654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" name="Google Shape;23;p3"/>
          <p:cNvCxnSpPr/>
          <p:nvPr/>
        </p:nvCxnSpPr>
        <p:spPr>
          <a:xfrm>
            <a:off x="661303" y="2509775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61302" y="2670537"/>
            <a:ext cx="7766700" cy="19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sz="28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or Statement Slide - V1B">
  <p:cSld name="Section Intro or Statement Slide - V1B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7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4"/>
          <p:cNvSpPr/>
          <p:nvPr/>
        </p:nvSpPr>
        <p:spPr>
          <a:xfrm>
            <a:off x="0" y="0"/>
            <a:ext cx="91446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503750" y="461656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9" name="Google Shape;29;p4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0" name="Google Shape;3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6697" y="254852"/>
            <a:ext cx="1534684" cy="34654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" name="Google Shape;31;p4"/>
          <p:cNvCxnSpPr/>
          <p:nvPr/>
        </p:nvCxnSpPr>
        <p:spPr>
          <a:xfrm>
            <a:off x="661303" y="2509775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2" name="Google Shape;32;p4"/>
          <p:cNvSpPr txBox="1">
            <a:spLocks noGrp="1"/>
          </p:cNvSpPr>
          <p:nvPr>
            <p:ph type="title"/>
          </p:nvPr>
        </p:nvSpPr>
        <p:spPr>
          <a:xfrm>
            <a:off x="661302" y="2670537"/>
            <a:ext cx="7766700" cy="19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sz="28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r Section Intro Slide - V2A">
  <p:cSld name="Title or Section Intro Slide - V2A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/>
          <p:nvPr/>
        </p:nvSpPr>
        <p:spPr>
          <a:xfrm>
            <a:off x="0" y="0"/>
            <a:ext cx="9142800" cy="51435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5"/>
          <p:cNvSpPr/>
          <p:nvPr/>
        </p:nvSpPr>
        <p:spPr>
          <a:xfrm>
            <a:off x="-71760" y="-79744"/>
            <a:ext cx="9279900" cy="530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ctrTitle"/>
          </p:nvPr>
        </p:nvSpPr>
        <p:spPr>
          <a:xfrm>
            <a:off x="617140" y="1824454"/>
            <a:ext cx="8002200" cy="1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 i="0" u="none" strike="noStrike" cap="none"/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ubTitle" idx="1"/>
          </p:nvPr>
        </p:nvSpPr>
        <p:spPr>
          <a:xfrm>
            <a:off x="617140" y="3146310"/>
            <a:ext cx="7978200" cy="11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54A415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54A415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51AF4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NTR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200"/>
              <a:buFont typeface="Courier New"/>
              <a:buNone/>
              <a:defRPr sz="12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39" name="Google Shape;39;p5"/>
          <p:cNvCxnSpPr/>
          <p:nvPr/>
        </p:nvCxnSpPr>
        <p:spPr>
          <a:xfrm>
            <a:off x="661303" y="1493930"/>
            <a:ext cx="748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0" name="Google Shape;4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3247" y="676945"/>
            <a:ext cx="1630799" cy="363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Two Sections  - V2">
  <p:cSld name="Content Slide - Two Sections  - V2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Google Shape;42;p6"/>
          <p:cNvCxnSpPr/>
          <p:nvPr/>
        </p:nvCxnSpPr>
        <p:spPr>
          <a:xfrm>
            <a:off x="394638" y="283641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3" name="Google Shape;43;p6"/>
          <p:cNvSpPr txBox="1">
            <a:spLocks noGrp="1"/>
          </p:cNvSpPr>
          <p:nvPr>
            <p:ph type="body" idx="1"/>
          </p:nvPr>
        </p:nvSpPr>
        <p:spPr>
          <a:xfrm>
            <a:off x="4754737" y="1143242"/>
            <a:ext cx="4045800" cy="33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2"/>
          </p:nvPr>
        </p:nvSpPr>
        <p:spPr>
          <a:xfrm>
            <a:off x="394638" y="1143242"/>
            <a:ext cx="4045800" cy="32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4638" y="4647418"/>
            <a:ext cx="1133516" cy="252798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394638" y="417698"/>
            <a:ext cx="84057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47" name="Google Shape;47;p6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8" name="Google Shape;48;p6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" name="Google Shape;49;p6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V1">
  <p:cSld name="Content Slide - V1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body" idx="1"/>
          </p:nvPr>
        </p:nvSpPr>
        <p:spPr>
          <a:xfrm>
            <a:off x="394638" y="1218009"/>
            <a:ext cx="8367300" cy="32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pic>
        <p:nvPicPr>
          <p:cNvPr id="52" name="Google Shape;52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38719" y="4647418"/>
            <a:ext cx="1133516" cy="2527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3" name="Google Shape;53;p7"/>
          <p:cNvCxnSpPr/>
          <p:nvPr/>
        </p:nvCxnSpPr>
        <p:spPr>
          <a:xfrm>
            <a:off x="394638" y="283641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4" name="Google Shape;54;p7"/>
          <p:cNvSpPr txBox="1">
            <a:spLocks noGrp="1"/>
          </p:cNvSpPr>
          <p:nvPr>
            <p:ph type="title"/>
          </p:nvPr>
        </p:nvSpPr>
        <p:spPr>
          <a:xfrm>
            <a:off x="394638" y="433232"/>
            <a:ext cx="83673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cxnSp>
        <p:nvCxnSpPr>
          <p:cNvPr id="55" name="Google Shape;55;p7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Slide - V2E">
  <p:cSld name="Section Intro Slide - V2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8"/>
          <p:cNvSpPr/>
          <p:nvPr/>
        </p:nvSpPr>
        <p:spPr>
          <a:xfrm>
            <a:off x="0" y="2571750"/>
            <a:ext cx="9144000" cy="25719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8"/>
          <p:cNvSpPr txBox="1">
            <a:spLocks noGrp="1"/>
          </p:cNvSpPr>
          <p:nvPr>
            <p:ph type="sldNum" idx="12"/>
          </p:nvPr>
        </p:nvSpPr>
        <p:spPr>
          <a:xfrm>
            <a:off x="8503750" y="461602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60" name="Google Shape;60;p8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1" name="Google Shape;6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412" y="583199"/>
            <a:ext cx="1437469" cy="324589"/>
          </a:xfrm>
          <a:prstGeom prst="rect">
            <a:avLst/>
          </a:prstGeom>
          <a:noFill/>
          <a:ln>
            <a:noFill/>
          </a:ln>
          <a:effectLst>
            <a:outerShdw blurRad="101600" dist="101600" dir="2700000" algn="tl" rotWithShape="0">
              <a:srgbClr val="000000">
                <a:alpha val="20000"/>
              </a:srgbClr>
            </a:outerShdw>
          </a:effectLst>
        </p:spPr>
      </p:pic>
      <p:sp>
        <p:nvSpPr>
          <p:cNvPr id="62" name="Google Shape;62;p8"/>
          <p:cNvSpPr txBox="1">
            <a:spLocks noGrp="1"/>
          </p:cNvSpPr>
          <p:nvPr>
            <p:ph type="title"/>
          </p:nvPr>
        </p:nvSpPr>
        <p:spPr>
          <a:xfrm>
            <a:off x="662412" y="2995523"/>
            <a:ext cx="77733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Helvetica Neue"/>
              <a:buNone/>
              <a:defRPr sz="1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body" idx="1"/>
          </p:nvPr>
        </p:nvSpPr>
        <p:spPr>
          <a:xfrm>
            <a:off x="662400" y="3509125"/>
            <a:ext cx="7773300" cy="14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64" name="Google Shape;64;p8"/>
          <p:cNvCxnSpPr/>
          <p:nvPr/>
        </p:nvCxnSpPr>
        <p:spPr>
          <a:xfrm>
            <a:off x="662412" y="2855392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Slide - V2G">
  <p:cSld name="Section Intro Slide - V2G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90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9"/>
          <p:cNvSpPr/>
          <p:nvPr/>
        </p:nvSpPr>
        <p:spPr>
          <a:xfrm>
            <a:off x="0" y="2571750"/>
            <a:ext cx="9144000" cy="25719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9"/>
          <p:cNvSpPr txBox="1">
            <a:spLocks noGrp="1"/>
          </p:cNvSpPr>
          <p:nvPr>
            <p:ph type="sldNum" idx="12"/>
          </p:nvPr>
        </p:nvSpPr>
        <p:spPr>
          <a:xfrm>
            <a:off x="8503750" y="461602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69" name="Google Shape;69;p9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70" name="Google Shape;70;p9"/>
          <p:cNvSpPr txBox="1">
            <a:spLocks noGrp="1"/>
          </p:cNvSpPr>
          <p:nvPr>
            <p:ph type="title"/>
          </p:nvPr>
        </p:nvSpPr>
        <p:spPr>
          <a:xfrm>
            <a:off x="662412" y="2995523"/>
            <a:ext cx="77733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Helvetica Neue"/>
              <a:buNone/>
              <a:defRPr sz="1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body" idx="1"/>
          </p:nvPr>
        </p:nvSpPr>
        <p:spPr>
          <a:xfrm>
            <a:off x="662412" y="3509123"/>
            <a:ext cx="7773300" cy="1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72" name="Google Shape;72;p9"/>
          <p:cNvCxnSpPr/>
          <p:nvPr/>
        </p:nvCxnSpPr>
        <p:spPr>
          <a:xfrm>
            <a:off x="662412" y="2855392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3" name="Google Shape;7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412" y="583199"/>
            <a:ext cx="1437469" cy="324589"/>
          </a:xfrm>
          <a:prstGeom prst="rect">
            <a:avLst/>
          </a:prstGeom>
          <a:noFill/>
          <a:ln>
            <a:noFill/>
          </a:ln>
          <a:effectLst>
            <a:outerShdw blurRad="101600" dist="101600" dir="2700000" algn="tl" rotWithShape="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Intro Slide - V2A">
  <p:cSld name="Section Intro Slide - V2A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0"/>
          <p:cNvSpPr/>
          <p:nvPr/>
        </p:nvSpPr>
        <p:spPr>
          <a:xfrm>
            <a:off x="0" y="2571750"/>
            <a:ext cx="9144000" cy="25719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0"/>
          <p:cNvSpPr txBox="1">
            <a:spLocks noGrp="1"/>
          </p:cNvSpPr>
          <p:nvPr>
            <p:ph type="sldNum" idx="12"/>
          </p:nvPr>
        </p:nvSpPr>
        <p:spPr>
          <a:xfrm>
            <a:off x="8503750" y="461602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78" name="Google Shape;7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412" y="583199"/>
            <a:ext cx="1437469" cy="32458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9" name="Google Shape;79;p10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0" name="Google Shape;80;p10"/>
          <p:cNvSpPr txBox="1">
            <a:spLocks noGrp="1"/>
          </p:cNvSpPr>
          <p:nvPr>
            <p:ph type="title"/>
          </p:nvPr>
        </p:nvSpPr>
        <p:spPr>
          <a:xfrm>
            <a:off x="662412" y="2995523"/>
            <a:ext cx="77733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Helvetica Neue"/>
              <a:buNone/>
              <a:defRPr sz="1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81" name="Google Shape;81;p10"/>
          <p:cNvSpPr txBox="1">
            <a:spLocks noGrp="1"/>
          </p:cNvSpPr>
          <p:nvPr>
            <p:ph type="body" idx="1"/>
          </p:nvPr>
        </p:nvSpPr>
        <p:spPr>
          <a:xfrm>
            <a:off x="662412" y="3509123"/>
            <a:ext cx="7773300" cy="1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82" name="Google Shape;82;p10"/>
          <p:cNvCxnSpPr/>
          <p:nvPr/>
        </p:nvCxnSpPr>
        <p:spPr>
          <a:xfrm>
            <a:off x="662412" y="2855392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1A">
  <p:cSld name="Title Slide - V1A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" name="Google Shape;85;p11"/>
          <p:cNvGrpSpPr/>
          <p:nvPr/>
        </p:nvGrpSpPr>
        <p:grpSpPr>
          <a:xfrm>
            <a:off x="1938120" y="830069"/>
            <a:ext cx="5268938" cy="3483338"/>
            <a:chOff x="5168319" y="2213516"/>
            <a:chExt cx="14050500" cy="9288900"/>
          </a:xfrm>
        </p:grpSpPr>
        <p:sp>
          <p:nvSpPr>
            <p:cNvPr id="86" name="Google Shape;86;p11"/>
            <p:cNvSpPr/>
            <p:nvPr/>
          </p:nvSpPr>
          <p:spPr>
            <a:xfrm>
              <a:off x="5260636" y="2308485"/>
              <a:ext cx="13866000" cy="9099000"/>
            </a:xfrm>
            <a:prstGeom prst="rect">
              <a:avLst/>
            </a:prstGeom>
            <a:solidFill>
              <a:srgbClr val="002156">
                <a:alpha val="86670"/>
              </a:srgb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1"/>
            <p:cNvSpPr/>
            <p:nvPr/>
          </p:nvSpPr>
          <p:spPr>
            <a:xfrm>
              <a:off x="5168319" y="2213516"/>
              <a:ext cx="14050500" cy="9288900"/>
            </a:xfrm>
            <a:prstGeom prst="rect">
              <a:avLst/>
            </a:prstGeom>
            <a:noFill/>
            <a:ln w="190500" cap="sq" cmpd="sng">
              <a:solidFill>
                <a:srgbClr val="D0CECE">
                  <a:alpha val="800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8" name="Google Shape;88;p11"/>
          <p:cNvSpPr txBox="1">
            <a:spLocks noGrp="1"/>
          </p:cNvSpPr>
          <p:nvPr>
            <p:ph type="ctrTitle"/>
          </p:nvPr>
        </p:nvSpPr>
        <p:spPr>
          <a:xfrm>
            <a:off x="2370600" y="1937414"/>
            <a:ext cx="4383600" cy="9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Helvetica Neue"/>
              <a:buNone/>
              <a:defRPr sz="3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89" name="Google Shape;89;p11"/>
          <p:cNvSpPr txBox="1">
            <a:spLocks noGrp="1"/>
          </p:cNvSpPr>
          <p:nvPr>
            <p:ph type="subTitle" idx="1"/>
          </p:nvPr>
        </p:nvSpPr>
        <p:spPr>
          <a:xfrm>
            <a:off x="2370600" y="3125289"/>
            <a:ext cx="4383600" cy="10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72E51D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90" name="Google Shape;9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04657" y="1181709"/>
            <a:ext cx="1534684" cy="3465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1C">
  <p:cSld name="Title Slide - V1C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" name="Google Shape;93;p12"/>
          <p:cNvGrpSpPr/>
          <p:nvPr/>
        </p:nvGrpSpPr>
        <p:grpSpPr>
          <a:xfrm>
            <a:off x="1938120" y="830069"/>
            <a:ext cx="5268938" cy="3483338"/>
            <a:chOff x="5168319" y="2213516"/>
            <a:chExt cx="14050500" cy="9288900"/>
          </a:xfrm>
        </p:grpSpPr>
        <p:sp>
          <p:nvSpPr>
            <p:cNvPr id="94" name="Google Shape;94;p12"/>
            <p:cNvSpPr/>
            <p:nvPr/>
          </p:nvSpPr>
          <p:spPr>
            <a:xfrm>
              <a:off x="5260636" y="2308485"/>
              <a:ext cx="13866000" cy="9099000"/>
            </a:xfrm>
            <a:prstGeom prst="rect">
              <a:avLst/>
            </a:prstGeom>
            <a:solidFill>
              <a:srgbClr val="002156">
                <a:alpha val="86670"/>
              </a:srgb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12"/>
            <p:cNvSpPr/>
            <p:nvPr/>
          </p:nvSpPr>
          <p:spPr>
            <a:xfrm>
              <a:off x="5168319" y="2213516"/>
              <a:ext cx="14050500" cy="9288900"/>
            </a:xfrm>
            <a:prstGeom prst="rect">
              <a:avLst/>
            </a:prstGeom>
            <a:noFill/>
            <a:ln w="190500" cap="sq" cmpd="sng">
              <a:solidFill>
                <a:srgbClr val="D0CECE">
                  <a:alpha val="800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6" name="Google Shape;96;p12"/>
          <p:cNvSpPr txBox="1">
            <a:spLocks noGrp="1"/>
          </p:cNvSpPr>
          <p:nvPr>
            <p:ph type="ctrTitle"/>
          </p:nvPr>
        </p:nvSpPr>
        <p:spPr>
          <a:xfrm>
            <a:off x="2370600" y="1937414"/>
            <a:ext cx="4383600" cy="9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Helvetica Neue"/>
              <a:buNone/>
              <a:defRPr sz="3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97" name="Google Shape;97;p12"/>
          <p:cNvSpPr txBox="1">
            <a:spLocks noGrp="1"/>
          </p:cNvSpPr>
          <p:nvPr>
            <p:ph type="subTitle" idx="1"/>
          </p:nvPr>
        </p:nvSpPr>
        <p:spPr>
          <a:xfrm>
            <a:off x="2370600" y="3125289"/>
            <a:ext cx="4383600" cy="10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72E51D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98" name="Google Shape;9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04657" y="1181709"/>
            <a:ext cx="1534684" cy="3465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1D">
  <p:cSld name="Title Slide - V1D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13"/>
          <p:cNvGrpSpPr/>
          <p:nvPr/>
        </p:nvGrpSpPr>
        <p:grpSpPr>
          <a:xfrm>
            <a:off x="3159931" y="948525"/>
            <a:ext cx="5268938" cy="3483337"/>
            <a:chOff x="5168319" y="2213516"/>
            <a:chExt cx="14050500" cy="9288900"/>
          </a:xfrm>
        </p:grpSpPr>
        <p:sp>
          <p:nvSpPr>
            <p:cNvPr id="102" name="Google Shape;102;p13"/>
            <p:cNvSpPr/>
            <p:nvPr/>
          </p:nvSpPr>
          <p:spPr>
            <a:xfrm>
              <a:off x="5260636" y="2308485"/>
              <a:ext cx="13866000" cy="9099000"/>
            </a:xfrm>
            <a:prstGeom prst="rect">
              <a:avLst/>
            </a:prstGeom>
            <a:solidFill>
              <a:srgbClr val="002156">
                <a:alpha val="86670"/>
              </a:srgb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5168319" y="2213516"/>
              <a:ext cx="14050500" cy="9288900"/>
            </a:xfrm>
            <a:prstGeom prst="rect">
              <a:avLst/>
            </a:prstGeom>
            <a:noFill/>
            <a:ln w="190500" cap="sq" cmpd="sng">
              <a:solidFill>
                <a:srgbClr val="D0CECE">
                  <a:alpha val="800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4" name="Google Shape;104;p13"/>
          <p:cNvSpPr txBox="1">
            <a:spLocks noGrp="1"/>
          </p:cNvSpPr>
          <p:nvPr>
            <p:ph type="ctrTitle"/>
          </p:nvPr>
        </p:nvSpPr>
        <p:spPr>
          <a:xfrm>
            <a:off x="3592411" y="2055870"/>
            <a:ext cx="4383600" cy="9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Helvetica Neue"/>
              <a:buNone/>
              <a:defRPr sz="3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subTitle" idx="1"/>
          </p:nvPr>
        </p:nvSpPr>
        <p:spPr>
          <a:xfrm>
            <a:off x="3592411" y="3243746"/>
            <a:ext cx="4383600" cy="10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72E51D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106" name="Google Shape;10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26469" y="1300165"/>
            <a:ext cx="1534684" cy="3465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1L">
  <p:cSld name="Title Slide - V1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" name="Google Shape;109;p14"/>
          <p:cNvGrpSpPr/>
          <p:nvPr/>
        </p:nvGrpSpPr>
        <p:grpSpPr>
          <a:xfrm>
            <a:off x="3159931" y="948525"/>
            <a:ext cx="5268938" cy="3483337"/>
            <a:chOff x="5168319" y="2213516"/>
            <a:chExt cx="14050500" cy="9288900"/>
          </a:xfrm>
        </p:grpSpPr>
        <p:sp>
          <p:nvSpPr>
            <p:cNvPr id="110" name="Google Shape;110;p14"/>
            <p:cNvSpPr/>
            <p:nvPr/>
          </p:nvSpPr>
          <p:spPr>
            <a:xfrm>
              <a:off x="5260636" y="2308485"/>
              <a:ext cx="13866000" cy="9099000"/>
            </a:xfrm>
            <a:prstGeom prst="rect">
              <a:avLst/>
            </a:prstGeom>
            <a:solidFill>
              <a:srgbClr val="002156">
                <a:alpha val="86670"/>
              </a:srgb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4"/>
            <p:cNvSpPr/>
            <p:nvPr/>
          </p:nvSpPr>
          <p:spPr>
            <a:xfrm>
              <a:off x="5168319" y="2213516"/>
              <a:ext cx="14050500" cy="9288900"/>
            </a:xfrm>
            <a:prstGeom prst="rect">
              <a:avLst/>
            </a:prstGeom>
            <a:noFill/>
            <a:ln w="190500" cap="sq" cmpd="sng">
              <a:solidFill>
                <a:srgbClr val="D0CECE">
                  <a:alpha val="80000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2" name="Google Shape;112;p14"/>
          <p:cNvSpPr txBox="1">
            <a:spLocks noGrp="1"/>
          </p:cNvSpPr>
          <p:nvPr>
            <p:ph type="ctrTitle"/>
          </p:nvPr>
        </p:nvSpPr>
        <p:spPr>
          <a:xfrm>
            <a:off x="3592411" y="2055870"/>
            <a:ext cx="4383600" cy="9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Helvetica Neue"/>
              <a:buNone/>
              <a:defRPr sz="3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subTitle" idx="1"/>
          </p:nvPr>
        </p:nvSpPr>
        <p:spPr>
          <a:xfrm>
            <a:off x="3592411" y="3243746"/>
            <a:ext cx="4383600" cy="10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72E51D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2E51D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114" name="Google Shape;11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26469" y="1300165"/>
            <a:ext cx="1534684" cy="3465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split sides">
  <p:cSld name="Content slide - split sides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4571405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/>
          <p:nvPr/>
        </p:nvSpPr>
        <p:spPr>
          <a:xfrm>
            <a:off x="-595" y="0"/>
            <a:ext cx="45720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sldNum" idx="12"/>
          </p:nvPr>
        </p:nvSpPr>
        <p:spPr>
          <a:xfrm>
            <a:off x="8503750" y="461656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title"/>
          </p:nvPr>
        </p:nvSpPr>
        <p:spPr>
          <a:xfrm>
            <a:off x="661303" y="1338808"/>
            <a:ext cx="3200700" cy="31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sz="28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body" idx="1"/>
          </p:nvPr>
        </p:nvSpPr>
        <p:spPr>
          <a:xfrm>
            <a:off x="5349973" y="1338808"/>
            <a:ext cx="3132600" cy="31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1669C9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Arial"/>
              <a:buChar char="•"/>
              <a:defRPr sz="1100" b="0" i="0" u="none" strike="noStrike" cap="none">
                <a:solidFill>
                  <a:srgbClr val="3A383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TR"/>
              <a:buChar char="–"/>
              <a:defRPr sz="1100" b="0" i="0" u="none" strike="noStrike" cap="none">
                <a:solidFill>
                  <a:srgbClr val="3A383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Courier New"/>
              <a:buChar char="o"/>
              <a:defRPr sz="1100" b="0" i="0" u="none" strike="noStrike" cap="none">
                <a:solidFill>
                  <a:srgbClr val="3A383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A383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pic>
        <p:nvPicPr>
          <p:cNvPr id="121" name="Google Shape;12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37865" y="241574"/>
            <a:ext cx="1133516" cy="2527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2" name="Google Shape;122;p15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23" name="Google Shape;123;p15"/>
          <p:cNvCxnSpPr/>
          <p:nvPr/>
        </p:nvCxnSpPr>
        <p:spPr>
          <a:xfrm>
            <a:off x="661303" y="1131094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V2F">
  <p:cSld name="Content Slide - V2F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16" descr="A person smiling for the camera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01157" y="0"/>
            <a:ext cx="2742843" cy="5142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638" y="4672784"/>
            <a:ext cx="1133516" cy="252798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6"/>
          <p:cNvSpPr txBox="1">
            <a:spLocks noGrp="1"/>
          </p:cNvSpPr>
          <p:nvPr>
            <p:ph type="body" idx="1"/>
          </p:nvPr>
        </p:nvSpPr>
        <p:spPr>
          <a:xfrm>
            <a:off x="394638" y="1218009"/>
            <a:ext cx="5622900" cy="32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394638" y="433232"/>
            <a:ext cx="56217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cxnSp>
        <p:nvCxnSpPr>
          <p:cNvPr id="129" name="Google Shape;129;p16"/>
          <p:cNvCxnSpPr/>
          <p:nvPr/>
        </p:nvCxnSpPr>
        <p:spPr>
          <a:xfrm>
            <a:off x="394638" y="283641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0" name="Google Shape;130;p16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1" name="Google Shape;131;p16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2" name="Google Shape;132;p16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V3A">
  <p:cSld name="Content Slide - V3A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17272" y="0"/>
            <a:ext cx="4570810" cy="5142161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7"/>
          <p:cNvSpPr/>
          <p:nvPr/>
        </p:nvSpPr>
        <p:spPr>
          <a:xfrm>
            <a:off x="3671190" y="928468"/>
            <a:ext cx="1528800" cy="3421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638" y="4647418"/>
            <a:ext cx="1133516" cy="25279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 txBox="1">
            <a:spLocks noGrp="1"/>
          </p:cNvSpPr>
          <p:nvPr>
            <p:ph type="body" idx="1"/>
          </p:nvPr>
        </p:nvSpPr>
        <p:spPr>
          <a:xfrm>
            <a:off x="394638" y="1822760"/>
            <a:ext cx="4436400" cy="23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title"/>
          </p:nvPr>
        </p:nvSpPr>
        <p:spPr>
          <a:xfrm>
            <a:off x="394638" y="1037983"/>
            <a:ext cx="44364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cxnSp>
        <p:nvCxnSpPr>
          <p:cNvPr id="139" name="Google Shape;139;p17"/>
          <p:cNvCxnSpPr/>
          <p:nvPr/>
        </p:nvCxnSpPr>
        <p:spPr>
          <a:xfrm>
            <a:off x="394638" y="888392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0" name="Google Shape;140;p17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1" name="Google Shape;141;p17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2" name="Google Shape;142;p17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V3D">
  <p:cSld name="Content Slide - V3D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17272" y="0"/>
            <a:ext cx="4570810" cy="5142161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8"/>
          <p:cNvSpPr/>
          <p:nvPr/>
        </p:nvSpPr>
        <p:spPr>
          <a:xfrm>
            <a:off x="3671190" y="928468"/>
            <a:ext cx="1528800" cy="3421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638" y="4647418"/>
            <a:ext cx="1133516" cy="252798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8"/>
          <p:cNvSpPr txBox="1">
            <a:spLocks noGrp="1"/>
          </p:cNvSpPr>
          <p:nvPr>
            <p:ph type="body" idx="1"/>
          </p:nvPr>
        </p:nvSpPr>
        <p:spPr>
          <a:xfrm>
            <a:off x="394638" y="1822760"/>
            <a:ext cx="4436400" cy="23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48" name="Google Shape;148;p18"/>
          <p:cNvSpPr txBox="1">
            <a:spLocks noGrp="1"/>
          </p:cNvSpPr>
          <p:nvPr>
            <p:ph type="title"/>
          </p:nvPr>
        </p:nvSpPr>
        <p:spPr>
          <a:xfrm>
            <a:off x="394638" y="1037983"/>
            <a:ext cx="44364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cxnSp>
        <p:nvCxnSpPr>
          <p:cNvPr id="149" name="Google Shape;149;p18"/>
          <p:cNvCxnSpPr/>
          <p:nvPr/>
        </p:nvCxnSpPr>
        <p:spPr>
          <a:xfrm>
            <a:off x="394638" y="888392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0" name="Google Shape;150;p18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1" name="Google Shape;151;p18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2" name="Google Shape;152;p18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Slide - Adult">
  <p:cSld name="Agenda Slide - Adul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2742843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9"/>
          <p:cNvSpPr/>
          <p:nvPr/>
        </p:nvSpPr>
        <p:spPr>
          <a:xfrm>
            <a:off x="0" y="0"/>
            <a:ext cx="2742900" cy="7620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770" y="222116"/>
            <a:ext cx="1461302" cy="329972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9"/>
          <p:cNvSpPr txBox="1">
            <a:spLocks noGrp="1"/>
          </p:cNvSpPr>
          <p:nvPr>
            <p:ph type="title"/>
          </p:nvPr>
        </p:nvSpPr>
        <p:spPr>
          <a:xfrm>
            <a:off x="3281344" y="1058088"/>
            <a:ext cx="5222400" cy="10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00"/>
              <a:buFont typeface="Helvetica Neue"/>
              <a:buNone/>
              <a:defRPr sz="37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58" name="Google Shape;158;p19"/>
          <p:cNvSpPr txBox="1">
            <a:spLocks noGrp="1"/>
          </p:cNvSpPr>
          <p:nvPr>
            <p:ph type="body" idx="1"/>
          </p:nvPr>
        </p:nvSpPr>
        <p:spPr>
          <a:xfrm>
            <a:off x="3281344" y="2259381"/>
            <a:ext cx="52224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323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1AF46"/>
              </a:buClr>
              <a:buSzPts val="1500"/>
              <a:buFont typeface="Arial"/>
              <a:buAutoNum type="arabicPeriod"/>
              <a:defRPr sz="1500" b="1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cxnSp>
        <p:nvCxnSpPr>
          <p:cNvPr id="159" name="Google Shape;159;p19"/>
          <p:cNvCxnSpPr/>
          <p:nvPr/>
        </p:nvCxnSpPr>
        <p:spPr>
          <a:xfrm>
            <a:off x="3281344" y="803593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0" name="Google Shape;160;p19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Slide - High School">
  <p:cSld name="Agenda Slide - High School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2742843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0"/>
          <p:cNvSpPr/>
          <p:nvPr/>
        </p:nvSpPr>
        <p:spPr>
          <a:xfrm>
            <a:off x="0" y="0"/>
            <a:ext cx="2742900" cy="7620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770" y="222116"/>
            <a:ext cx="1461302" cy="329972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>
            <a:spLocks noGrp="1"/>
          </p:cNvSpPr>
          <p:nvPr>
            <p:ph type="title"/>
          </p:nvPr>
        </p:nvSpPr>
        <p:spPr>
          <a:xfrm>
            <a:off x="3281344" y="1058088"/>
            <a:ext cx="5222400" cy="10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00"/>
              <a:buFont typeface="Helvetica Neue"/>
              <a:buNone/>
              <a:defRPr sz="37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66" name="Google Shape;166;p20"/>
          <p:cNvSpPr txBox="1">
            <a:spLocks noGrp="1"/>
          </p:cNvSpPr>
          <p:nvPr>
            <p:ph type="body" idx="1"/>
          </p:nvPr>
        </p:nvSpPr>
        <p:spPr>
          <a:xfrm>
            <a:off x="3281344" y="2259381"/>
            <a:ext cx="52224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323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1AF46"/>
              </a:buClr>
              <a:buSzPts val="1500"/>
              <a:buFont typeface="Arial"/>
              <a:buAutoNum type="arabicPeriod"/>
              <a:defRPr sz="1500" b="1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cxnSp>
        <p:nvCxnSpPr>
          <p:cNvPr id="167" name="Google Shape;167;p20"/>
          <p:cNvCxnSpPr/>
          <p:nvPr/>
        </p:nvCxnSpPr>
        <p:spPr>
          <a:xfrm>
            <a:off x="3281344" y="803593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8" name="Google Shape;168;p20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Slide - V3D">
  <p:cSld name="Section Slide - V3D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90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1"/>
          <p:cNvSpPr/>
          <p:nvPr/>
        </p:nvSpPr>
        <p:spPr>
          <a:xfrm>
            <a:off x="2742843" y="0"/>
            <a:ext cx="6399900" cy="51435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>
            <a:spLocks noGrp="1"/>
          </p:cNvSpPr>
          <p:nvPr>
            <p:ph type="title"/>
          </p:nvPr>
        </p:nvSpPr>
        <p:spPr>
          <a:xfrm>
            <a:off x="3296887" y="972628"/>
            <a:ext cx="5206800" cy="13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3700"/>
              <a:buFont typeface="Helvetica Neue"/>
              <a:buNone/>
              <a:defRPr sz="37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73" name="Google Shape;173;p21"/>
          <p:cNvSpPr txBox="1">
            <a:spLocks noGrp="1"/>
          </p:cNvSpPr>
          <p:nvPr>
            <p:ph type="body" idx="1"/>
          </p:nvPr>
        </p:nvSpPr>
        <p:spPr>
          <a:xfrm>
            <a:off x="3296887" y="2423166"/>
            <a:ext cx="5206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4A41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4A415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cxnSp>
        <p:nvCxnSpPr>
          <p:cNvPr id="174" name="Google Shape;174;p21"/>
          <p:cNvCxnSpPr/>
          <p:nvPr/>
        </p:nvCxnSpPr>
        <p:spPr>
          <a:xfrm>
            <a:off x="3296887" y="823870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75" name="Google Shape;175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770" y="222116"/>
            <a:ext cx="1461302" cy="3299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76" name="Google Shape;176;p21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77" name="Google Shape;177;p21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8" name="Google Shape;178;p21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Slide - V3E">
  <p:cSld name="Section Slide - V3E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90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2"/>
          <p:cNvSpPr/>
          <p:nvPr/>
        </p:nvSpPr>
        <p:spPr>
          <a:xfrm>
            <a:off x="2742843" y="0"/>
            <a:ext cx="6399900" cy="5143500"/>
          </a:xfrm>
          <a:prstGeom prst="rect">
            <a:avLst/>
          </a:prstGeom>
          <a:solidFill>
            <a:schemeClr val="lt1">
              <a:alpha val="9294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>
            <a:spLocks noGrp="1"/>
          </p:cNvSpPr>
          <p:nvPr>
            <p:ph type="title"/>
          </p:nvPr>
        </p:nvSpPr>
        <p:spPr>
          <a:xfrm>
            <a:off x="3296887" y="972628"/>
            <a:ext cx="5206800" cy="13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b" anchorCtr="0">
            <a:noAutofit/>
          </a:bodyPr>
          <a:lstStyle>
            <a:lvl1pPr marR="0" lvl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3700"/>
              <a:buFont typeface="Helvetica Neue"/>
              <a:buNone/>
              <a:defRPr sz="37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83" name="Google Shape;183;p22"/>
          <p:cNvSpPr txBox="1">
            <a:spLocks noGrp="1"/>
          </p:cNvSpPr>
          <p:nvPr>
            <p:ph type="body" idx="1"/>
          </p:nvPr>
        </p:nvSpPr>
        <p:spPr>
          <a:xfrm>
            <a:off x="3296887" y="2423166"/>
            <a:ext cx="5206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4A41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4A415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cxnSp>
        <p:nvCxnSpPr>
          <p:cNvPr id="184" name="Google Shape;184;p22"/>
          <p:cNvCxnSpPr/>
          <p:nvPr/>
        </p:nvCxnSpPr>
        <p:spPr>
          <a:xfrm>
            <a:off x="3296887" y="823870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5" name="Google Shape;185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770" y="222116"/>
            <a:ext cx="1461302" cy="3299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86" name="Google Shape;186;p22"/>
          <p:cNvSpPr/>
          <p:nvPr/>
        </p:nvSpPr>
        <p:spPr>
          <a:xfrm>
            <a:off x="8503750" y="4619206"/>
            <a:ext cx="296700" cy="285000"/>
          </a:xfrm>
          <a:prstGeom prst="rect">
            <a:avLst/>
          </a:prstGeom>
          <a:solidFill>
            <a:schemeClr val="lt1">
              <a:alpha val="78820"/>
            </a:scheme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7" name="Google Shape;187;p22"/>
          <p:cNvCxnSpPr/>
          <p:nvPr/>
        </p:nvCxnSpPr>
        <p:spPr>
          <a:xfrm>
            <a:off x="8503750" y="4894416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8" name="Google Shape;188;p22"/>
          <p:cNvSpPr txBox="1"/>
          <p:nvPr/>
        </p:nvSpPr>
        <p:spPr>
          <a:xfrm>
            <a:off x="8503750" y="4626406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215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rgbClr val="00215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with quote">
  <p:cSld name="Content Slide - with quote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/>
          <p:nvPr/>
        </p:nvSpPr>
        <p:spPr>
          <a:xfrm>
            <a:off x="5412216" y="0"/>
            <a:ext cx="3738300" cy="5143500"/>
          </a:xfrm>
          <a:prstGeom prst="rect">
            <a:avLst/>
          </a:prstGeom>
          <a:solidFill>
            <a:srgbClr val="001C4A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3"/>
          <p:cNvSpPr txBox="1">
            <a:spLocks noGrp="1"/>
          </p:cNvSpPr>
          <p:nvPr>
            <p:ph type="sldNum" idx="12"/>
          </p:nvPr>
        </p:nvSpPr>
        <p:spPr>
          <a:xfrm>
            <a:off x="8503750" y="4616568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spcBef>
                <a:spcPts val="0"/>
              </a:spcBef>
              <a:buNone/>
              <a:defRPr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92" name="Google Shape;192;p23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3" name="Google Shape;193;p23"/>
          <p:cNvSpPr txBox="1"/>
          <p:nvPr/>
        </p:nvSpPr>
        <p:spPr>
          <a:xfrm>
            <a:off x="5172218" y="433074"/>
            <a:ext cx="2084700" cy="19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900"/>
              <a:buFont typeface="Arimo"/>
              <a:buNone/>
            </a:pPr>
            <a:r>
              <a:rPr lang="en" sz="16900" b="1" i="0" u="none" strike="noStrike" cap="none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rPr>
              <a:t>“</a:t>
            </a:r>
            <a:endParaRPr sz="500"/>
          </a:p>
        </p:txBody>
      </p:sp>
      <p:sp>
        <p:nvSpPr>
          <p:cNvPr id="194" name="Google Shape;194;p23"/>
          <p:cNvSpPr txBox="1">
            <a:spLocks noGrp="1"/>
          </p:cNvSpPr>
          <p:nvPr>
            <p:ph type="body" idx="1"/>
          </p:nvPr>
        </p:nvSpPr>
        <p:spPr>
          <a:xfrm>
            <a:off x="6684251" y="3596552"/>
            <a:ext cx="21162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r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195" name="Google Shape;195;p23"/>
          <p:cNvCxnSpPr/>
          <p:nvPr/>
        </p:nvCxnSpPr>
        <p:spPr>
          <a:xfrm>
            <a:off x="394638" y="283641"/>
            <a:ext cx="472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6" name="Google Shape;196;p23"/>
          <p:cNvSpPr txBox="1">
            <a:spLocks noGrp="1"/>
          </p:cNvSpPr>
          <p:nvPr>
            <p:ph type="body" idx="2"/>
          </p:nvPr>
        </p:nvSpPr>
        <p:spPr>
          <a:xfrm>
            <a:off x="394638" y="1143242"/>
            <a:ext cx="4611000" cy="32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12000"/>
              </a:lnSpc>
              <a:spcBef>
                <a:spcPts val="1000"/>
              </a:spcBef>
              <a:spcAft>
                <a:spcPts val="0"/>
              </a:spcAft>
              <a:buClr>
                <a:srgbClr val="1669C9"/>
              </a:buClr>
              <a:buSzPts val="1400"/>
              <a:buFont typeface="Arial"/>
              <a:buNone/>
              <a:defRPr sz="14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NTR"/>
              <a:buChar char="•"/>
              <a:defRPr sz="13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845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Noto Sans Symbols"/>
              <a:buChar char="▪"/>
              <a:defRPr sz="11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921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NTR"/>
              <a:buChar char="-"/>
              <a:defRPr sz="10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85750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pic>
        <p:nvPicPr>
          <p:cNvPr id="197" name="Google Shape;197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4638" y="4647418"/>
            <a:ext cx="1133516" cy="252798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3"/>
          <p:cNvSpPr txBox="1">
            <a:spLocks noGrp="1"/>
          </p:cNvSpPr>
          <p:nvPr>
            <p:ph type="title"/>
          </p:nvPr>
        </p:nvSpPr>
        <p:spPr>
          <a:xfrm>
            <a:off x="394638" y="426756"/>
            <a:ext cx="4611000" cy="5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900"/>
              <a:buFont typeface="Helvetica Neue"/>
              <a:buNone/>
              <a:defRPr sz="1900" b="1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199" name="Google Shape;199;p23"/>
          <p:cNvSpPr txBox="1">
            <a:spLocks noGrp="1"/>
          </p:cNvSpPr>
          <p:nvPr>
            <p:ph type="body" idx="3"/>
          </p:nvPr>
        </p:nvSpPr>
        <p:spPr>
          <a:xfrm>
            <a:off x="6277348" y="679847"/>
            <a:ext cx="2523300" cy="27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ation Highlight Slide">
  <p:cSld name="Quotation Highlight Slide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4"/>
          <p:cNvSpPr/>
          <p:nvPr/>
        </p:nvSpPr>
        <p:spPr>
          <a:xfrm>
            <a:off x="1498768" y="0"/>
            <a:ext cx="7651800" cy="5143500"/>
          </a:xfrm>
          <a:prstGeom prst="rect">
            <a:avLst/>
          </a:prstGeom>
          <a:solidFill>
            <a:srgbClr val="001C4A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2" name="Google Shape;202;p24"/>
          <p:cNvCxnSpPr/>
          <p:nvPr/>
        </p:nvCxnSpPr>
        <p:spPr>
          <a:xfrm>
            <a:off x="8503750" y="4890412"/>
            <a:ext cx="296700" cy="0"/>
          </a:xfrm>
          <a:prstGeom prst="straightConnector1">
            <a:avLst/>
          </a:prstGeom>
          <a:noFill/>
          <a:ln w="63500" cap="flat" cmpd="sng">
            <a:solidFill>
              <a:srgbClr val="72E51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3" name="Google Shape;203;p24"/>
          <p:cNvSpPr txBox="1">
            <a:spLocks noGrp="1"/>
          </p:cNvSpPr>
          <p:nvPr>
            <p:ph type="title"/>
          </p:nvPr>
        </p:nvSpPr>
        <p:spPr>
          <a:xfrm>
            <a:off x="2399988" y="1269293"/>
            <a:ext cx="5337900" cy="18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ABC1DA"/>
              </a:buClr>
              <a:buSzPts val="2400"/>
              <a:buFont typeface="Helvetica Neue"/>
              <a:buNone/>
              <a:defRPr sz="2400" b="1" i="0" u="none" strike="noStrike" cap="none">
                <a:solidFill>
                  <a:srgbClr val="ABC1D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pic>
        <p:nvPicPr>
          <p:cNvPr id="204" name="Google Shape;204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37865" y="253088"/>
            <a:ext cx="1133519" cy="255956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4"/>
          <p:cNvSpPr txBox="1"/>
          <p:nvPr/>
        </p:nvSpPr>
        <p:spPr>
          <a:xfrm>
            <a:off x="0" y="433074"/>
            <a:ext cx="2084700" cy="19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1C4A"/>
              </a:buClr>
              <a:buSzPts val="28100"/>
              <a:buFont typeface="Arimo"/>
              <a:buNone/>
            </a:pPr>
            <a:r>
              <a:rPr lang="en" sz="28100" b="1" i="0" u="none" strike="noStrike" cap="none">
                <a:solidFill>
                  <a:srgbClr val="001C4A"/>
                </a:solidFill>
                <a:latin typeface="Arimo"/>
                <a:ea typeface="Arimo"/>
                <a:cs typeface="Arimo"/>
                <a:sym typeface="Arimo"/>
              </a:rPr>
              <a:t>“</a:t>
            </a:r>
            <a:endParaRPr sz="500"/>
          </a:p>
        </p:txBody>
      </p:sp>
      <p:sp>
        <p:nvSpPr>
          <p:cNvPr id="206" name="Google Shape;206;p24"/>
          <p:cNvSpPr txBox="1">
            <a:spLocks noGrp="1"/>
          </p:cNvSpPr>
          <p:nvPr>
            <p:ph type="body" idx="1"/>
          </p:nvPr>
        </p:nvSpPr>
        <p:spPr>
          <a:xfrm>
            <a:off x="4078862" y="3355095"/>
            <a:ext cx="36135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L="457200" marR="0" lvl="0" indent="-228600" algn="r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72E51D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72E5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111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921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5A799C"/>
              </a:buClr>
              <a:buSzPts val="1000"/>
              <a:buFont typeface="NTR"/>
              <a:buChar char="–"/>
              <a:defRPr sz="10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857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900"/>
              <a:buFont typeface="Courier New"/>
              <a:buChar char="o"/>
              <a:defRPr sz="9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Char char="•"/>
              <a:defRPr sz="7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6pPr>
            <a:lvl7pPr marL="3200400" marR="0" lvl="6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7pPr>
            <a:lvl8pPr marL="3657600" marR="0" lvl="7" indent="-3111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8pPr>
            <a:lvl9pPr marL="4114800" marR="0" lvl="8" indent="-31115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00"/>
              <a:buChar char="•"/>
              <a:defRPr sz="1300" i="0" u="none" strike="noStrike" cap="none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07" name="Google Shape;207;p24"/>
          <p:cNvSpPr txBox="1"/>
          <p:nvPr/>
        </p:nvSpPr>
        <p:spPr>
          <a:xfrm>
            <a:off x="8499354" y="4620964"/>
            <a:ext cx="296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9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900" b="1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2A">
  <p:cSld name="Title Slide - V2A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5"/>
          <p:cNvSpPr txBox="1">
            <a:spLocks noGrp="1"/>
          </p:cNvSpPr>
          <p:nvPr>
            <p:ph type="ctrTitle"/>
          </p:nvPr>
        </p:nvSpPr>
        <p:spPr>
          <a:xfrm>
            <a:off x="617140" y="2541426"/>
            <a:ext cx="8002200" cy="1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None/>
              <a:defRPr sz="3700" i="0" u="none" strike="noStrike" cap="none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212" name="Google Shape;212;p25"/>
          <p:cNvSpPr txBox="1">
            <a:spLocks noGrp="1"/>
          </p:cNvSpPr>
          <p:nvPr>
            <p:ph type="subTitle" idx="1"/>
          </p:nvPr>
        </p:nvSpPr>
        <p:spPr>
          <a:xfrm>
            <a:off x="617140" y="3863283"/>
            <a:ext cx="7978200" cy="1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72DB1D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72DB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NTR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200"/>
              <a:buFont typeface="Courier New"/>
              <a:buNone/>
              <a:defRPr sz="12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213" name="Google Shape;213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140" y="677404"/>
            <a:ext cx="1534684" cy="34654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4" name="Google Shape;214;p25"/>
          <p:cNvCxnSpPr/>
          <p:nvPr/>
        </p:nvCxnSpPr>
        <p:spPr>
          <a:xfrm>
            <a:off x="617140" y="2210903"/>
            <a:ext cx="748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V2E">
  <p:cSld name="Title Slide - V2E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5" y="0"/>
            <a:ext cx="9142810" cy="5142830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6"/>
          <p:cNvSpPr/>
          <p:nvPr/>
        </p:nvSpPr>
        <p:spPr>
          <a:xfrm>
            <a:off x="12124" y="0"/>
            <a:ext cx="9144000" cy="5143500"/>
          </a:xfrm>
          <a:prstGeom prst="rect">
            <a:avLst/>
          </a:prstGeom>
          <a:solidFill>
            <a:srgbClr val="002156">
              <a:alpha val="83920"/>
            </a:srgbClr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6"/>
          <p:cNvSpPr/>
          <p:nvPr/>
        </p:nvSpPr>
        <p:spPr>
          <a:xfrm>
            <a:off x="1103364" y="-827040"/>
            <a:ext cx="9279900" cy="530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6"/>
          <p:cNvSpPr txBox="1">
            <a:spLocks noGrp="1"/>
          </p:cNvSpPr>
          <p:nvPr>
            <p:ph type="ctrTitle"/>
          </p:nvPr>
        </p:nvSpPr>
        <p:spPr>
          <a:xfrm>
            <a:off x="617140" y="2541426"/>
            <a:ext cx="8002200" cy="1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None/>
              <a:defRPr sz="3700" i="0" u="none" strike="noStrike" cap="none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2pPr>
            <a:lvl3pPr lvl="2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3pPr>
            <a:lvl4pPr lvl="3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4pPr>
            <a:lvl5pPr lvl="4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5pPr>
            <a:lvl6pPr lvl="5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6pPr>
            <a:lvl7pPr lvl="6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7pPr>
            <a:lvl8pPr lvl="7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8pPr>
            <a:lvl9pPr lvl="8" rtl="0">
              <a:spcBef>
                <a:spcPts val="0"/>
              </a:spcBef>
              <a:spcAft>
                <a:spcPts val="0"/>
              </a:spcAft>
              <a:buSzPts val="500"/>
              <a:buNone/>
              <a:defRPr sz="700"/>
            </a:lvl9pPr>
          </a:lstStyle>
          <a:p>
            <a:endParaRPr/>
          </a:p>
        </p:txBody>
      </p:sp>
      <p:sp>
        <p:nvSpPr>
          <p:cNvPr id="220" name="Google Shape;220;p26"/>
          <p:cNvSpPr txBox="1">
            <a:spLocks noGrp="1"/>
          </p:cNvSpPr>
          <p:nvPr>
            <p:ph type="subTitle" idx="1"/>
          </p:nvPr>
        </p:nvSpPr>
        <p:spPr>
          <a:xfrm>
            <a:off x="617140" y="3863282"/>
            <a:ext cx="7978200" cy="1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>
            <a:lvl1pPr marR="0" lvl="0" algn="l" rtl="0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72DB1D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72DB1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5A799C"/>
              </a:buClr>
              <a:buSzPts val="1300"/>
              <a:buFont typeface="NTR"/>
              <a:buNone/>
              <a:defRPr sz="1300" b="0" i="0" u="none" strike="noStrike" cap="none">
                <a:solidFill>
                  <a:srgbClr val="5A799C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200"/>
              <a:buFont typeface="Courier New"/>
              <a:buNone/>
              <a:defRPr sz="1200" b="1" i="0" u="none" strike="noStrike" cap="none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221" name="Google Shape;22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140" y="677404"/>
            <a:ext cx="1534684" cy="34654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2" name="Google Shape;222;p26"/>
          <p:cNvCxnSpPr/>
          <p:nvPr/>
        </p:nvCxnSpPr>
        <p:spPr>
          <a:xfrm>
            <a:off x="617140" y="2210903"/>
            <a:ext cx="748200" cy="0"/>
          </a:xfrm>
          <a:prstGeom prst="straightConnector1">
            <a:avLst/>
          </a:prstGeom>
          <a:noFill/>
          <a:ln w="139700" cap="flat" cmpd="sng">
            <a:solidFill>
              <a:srgbClr val="ABC1DA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bg>
      <p:bgPr>
        <a:solidFill>
          <a:srgbClr val="3A475F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"/>
          <p:cNvSpPr/>
          <p:nvPr/>
        </p:nvSpPr>
        <p:spPr>
          <a:xfrm>
            <a:off x="0" y="0"/>
            <a:ext cx="9144000" cy="1350579"/>
          </a:xfrm>
          <a:custGeom>
            <a:avLst/>
            <a:gdLst/>
            <a:ahLst/>
            <a:cxnLst/>
            <a:rect l="l" t="t" r="r" b="b"/>
            <a:pathLst>
              <a:path w="18288000" h="6195060" extrusionOk="0">
                <a:moveTo>
                  <a:pt x="0" y="0"/>
                </a:moveTo>
                <a:lnTo>
                  <a:pt x="18288000" y="0"/>
                </a:lnTo>
                <a:lnTo>
                  <a:pt x="18288000" y="6195060"/>
                </a:lnTo>
                <a:lnTo>
                  <a:pt x="0" y="6195060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Lato"/>
              <a:buNone/>
              <a:defRPr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2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pic>
        <p:nvPicPr>
          <p:cNvPr id="232" name="Google Shape;232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92649" y="4527306"/>
            <a:ext cx="566977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rgbClr val="3A475F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Lato"/>
              <a:buNone/>
              <a:defRPr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pic>
        <p:nvPicPr>
          <p:cNvPr id="235" name="Google Shape;235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87394" y="4481488"/>
            <a:ext cx="566977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rgbClr val="3A475F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0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Lato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3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9" name="Google Shape;239;p30"/>
          <p:cNvSpPr/>
          <p:nvPr/>
        </p:nvSpPr>
        <p:spPr>
          <a:xfrm rot="5400000">
            <a:off x="-2313332" y="2313332"/>
            <a:ext cx="5143500" cy="516835"/>
          </a:xfrm>
          <a:custGeom>
            <a:avLst/>
            <a:gdLst/>
            <a:ahLst/>
            <a:cxnLst/>
            <a:rect l="l" t="t" r="r" b="b"/>
            <a:pathLst>
              <a:path w="11264240" h="7504800" extrusionOk="0">
                <a:moveTo>
                  <a:pt x="0" y="0"/>
                </a:moveTo>
                <a:lnTo>
                  <a:pt x="11264240" y="0"/>
                </a:lnTo>
                <a:lnTo>
                  <a:pt x="11264240" y="7504800"/>
                </a:lnTo>
                <a:lnTo>
                  <a:pt x="0" y="7504800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92649" y="4527306"/>
            <a:ext cx="566977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bg>
      <p:bgPr>
        <a:solidFill>
          <a:srgbClr val="3A475F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31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3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45" name="Google Shape;245;p3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31"/>
          <p:cNvSpPr/>
          <p:nvPr/>
        </p:nvSpPr>
        <p:spPr>
          <a:xfrm rot="5400000">
            <a:off x="6329020" y="2332933"/>
            <a:ext cx="5143500" cy="477635"/>
          </a:xfrm>
          <a:custGeom>
            <a:avLst/>
            <a:gdLst/>
            <a:ahLst/>
            <a:cxnLst/>
            <a:rect l="l" t="t" r="r" b="b"/>
            <a:pathLst>
              <a:path w="11264240" h="7504800" extrusionOk="0">
                <a:moveTo>
                  <a:pt x="0" y="0"/>
                </a:moveTo>
                <a:lnTo>
                  <a:pt x="11264240" y="0"/>
                </a:lnTo>
                <a:lnTo>
                  <a:pt x="11264240" y="7504800"/>
                </a:lnTo>
                <a:lnTo>
                  <a:pt x="0" y="7504800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7" name="Google Shape;247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672" y="4514226"/>
            <a:ext cx="566978" cy="571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bg>
      <p:bgPr>
        <a:solidFill>
          <a:srgbClr val="3A475F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32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51" name="Google Shape;251;p32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52" name="Google Shape;252;p32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53" name="Google Shape;253;p32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54" name="Google Shape;254;p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3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3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7" name="Google Shape;257;p32"/>
          <p:cNvSpPr/>
          <p:nvPr/>
        </p:nvSpPr>
        <p:spPr>
          <a:xfrm>
            <a:off x="0" y="4726056"/>
            <a:ext cx="9144000" cy="417443"/>
          </a:xfrm>
          <a:custGeom>
            <a:avLst/>
            <a:gdLst/>
            <a:ahLst/>
            <a:cxnLst/>
            <a:rect l="l" t="t" r="r" b="b"/>
            <a:pathLst>
              <a:path w="18500358" h="21480822" extrusionOk="0">
                <a:moveTo>
                  <a:pt x="0" y="0"/>
                </a:moveTo>
                <a:lnTo>
                  <a:pt x="18500358" y="0"/>
                </a:lnTo>
                <a:lnTo>
                  <a:pt x="18500358" y="21480822"/>
                </a:lnTo>
                <a:lnTo>
                  <a:pt x="0" y="21480822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bg>
      <p:bgPr>
        <a:solidFill>
          <a:srgbClr val="3A475F"/>
        </a:soli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3"/>
          <p:cNvSpPr/>
          <p:nvPr/>
        </p:nvSpPr>
        <p:spPr>
          <a:xfrm rot="-5400000">
            <a:off x="-722372" y="718799"/>
            <a:ext cx="5147072" cy="3702328"/>
          </a:xfrm>
          <a:custGeom>
            <a:avLst/>
            <a:gdLst/>
            <a:ahLst/>
            <a:cxnLst/>
            <a:rect l="l" t="t" r="r" b="b"/>
            <a:pathLst>
              <a:path w="12081753" h="7052723" extrusionOk="0">
                <a:moveTo>
                  <a:pt x="0" y="0"/>
                </a:moveTo>
                <a:lnTo>
                  <a:pt x="12081753" y="0"/>
                </a:lnTo>
                <a:lnTo>
                  <a:pt x="12081753" y="7052724"/>
                </a:lnTo>
                <a:lnTo>
                  <a:pt x="0" y="7052724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3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Lato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33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262" name="Google Shape;262;p33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pic>
        <p:nvPicPr>
          <p:cNvPr id="263" name="Google Shape;263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92649" y="4527306"/>
            <a:ext cx="566977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bg>
      <p:bgPr>
        <a:solidFill>
          <a:srgbClr val="3A475F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4"/>
          <p:cNvSpPr/>
          <p:nvPr/>
        </p:nvSpPr>
        <p:spPr>
          <a:xfrm>
            <a:off x="0" y="0"/>
            <a:ext cx="9144000" cy="1350579"/>
          </a:xfrm>
          <a:custGeom>
            <a:avLst/>
            <a:gdLst/>
            <a:ahLst/>
            <a:cxnLst/>
            <a:rect l="l" t="t" r="r" b="b"/>
            <a:pathLst>
              <a:path w="18288000" h="6195060" extrusionOk="0">
                <a:moveTo>
                  <a:pt x="0" y="0"/>
                </a:moveTo>
                <a:lnTo>
                  <a:pt x="18288000" y="0"/>
                </a:lnTo>
                <a:lnTo>
                  <a:pt x="18288000" y="6195060"/>
                </a:lnTo>
                <a:lnTo>
                  <a:pt x="0" y="6195060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34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pic>
        <p:nvPicPr>
          <p:cNvPr id="268" name="Google Shape;268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92649" y="4535189"/>
            <a:ext cx="566977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bg>
      <p:bgPr>
        <a:solidFill>
          <a:srgbClr val="3A475F"/>
        </a:solidFill>
        <a:effectLst/>
      </p:bgPr>
    </p:bg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"/>
          <p:cNvSpPr/>
          <p:nvPr/>
        </p:nvSpPr>
        <p:spPr>
          <a:xfrm rot="-5400000">
            <a:off x="5229226" y="1228725"/>
            <a:ext cx="5143498" cy="2686050"/>
          </a:xfrm>
          <a:custGeom>
            <a:avLst/>
            <a:gdLst/>
            <a:ahLst/>
            <a:cxnLst/>
            <a:rect l="l" t="t" r="r" b="b"/>
            <a:pathLst>
              <a:path w="12081753" h="7052723" extrusionOk="0">
                <a:moveTo>
                  <a:pt x="0" y="0"/>
                </a:moveTo>
                <a:lnTo>
                  <a:pt x="12081753" y="0"/>
                </a:lnTo>
                <a:lnTo>
                  <a:pt x="12081753" y="7052724"/>
                </a:lnTo>
                <a:lnTo>
                  <a:pt x="0" y="7052724"/>
                </a:lnTo>
                <a:lnTo>
                  <a:pt x="0" y="0"/>
                </a:lnTo>
                <a:close/>
              </a:path>
            </a:pathLst>
          </a:cu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35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pic>
        <p:nvPicPr>
          <p:cNvPr id="273" name="Google Shape;273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672" y="4508912"/>
            <a:ext cx="566978" cy="57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43367"/>
              </a:buClr>
              <a:buSzPts val="1900"/>
              <a:buFont typeface="Helvetica Neue"/>
              <a:buNone/>
              <a:defRPr sz="1900" b="1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1AF46"/>
              </a:buClr>
              <a:buSzPts val="1400"/>
              <a:buFont typeface="Helvetica Neue"/>
              <a:buChar char="●"/>
              <a:defRPr b="1">
                <a:solidFill>
                  <a:srgbClr val="1669C9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3111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1300"/>
              <a:buFont typeface="Helvetica Neue"/>
              <a:buChar char="○"/>
              <a:defRPr sz="1300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lvl="2" indent="-2984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1100"/>
              <a:buFont typeface="Helvetica Neue"/>
              <a:buChar char="■"/>
              <a:defRPr sz="1100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lvl="3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1000"/>
              <a:buFont typeface="Helvetica Neue"/>
              <a:buChar char="●"/>
              <a:defRPr sz="1000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lvl="4" indent="-2857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51AF46"/>
              </a:buClr>
              <a:buSzPts val="900"/>
              <a:buFont typeface="Helvetica Neue"/>
              <a:buChar char="○"/>
              <a:defRPr sz="900">
                <a:solidFill>
                  <a:srgbClr val="3B5E8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lvl="5" indent="-3111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300"/>
              <a:buFont typeface="Helvetica Neue"/>
              <a:buChar char="■"/>
              <a:defRPr sz="1300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lvl="6" indent="-3111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300"/>
              <a:buFont typeface="Helvetica Neue"/>
              <a:buChar char="●"/>
              <a:defRPr sz="1300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lvl="7" indent="-31115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43367"/>
              </a:buClr>
              <a:buSzPts val="1300"/>
              <a:buFont typeface="Helvetica Neue"/>
              <a:buChar char="○"/>
              <a:defRPr sz="1300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lvl="8" indent="-31115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143367"/>
              </a:buClr>
              <a:buSzPts val="1300"/>
              <a:buFont typeface="Helvetica Neue"/>
              <a:buChar char="■"/>
              <a:defRPr sz="1300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Lato"/>
              <a:buNone/>
              <a:defRPr sz="33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5" name="Google Shape;225;p2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6" name="Google Shape;226;p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7" name="Google Shape;227;p2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rldefense.com/v3/__https:/drive.google.com/file/d/1RhFa9R2XaqkepuqOcPnWcp8pQ25U-Qk0/view__;!!LqsEMg!SUs6DaGMQnnhhsJw5QMCFFoveZd_LIRbARd2xYdBYfwwlaecitd3BYvCMTrEPLdC8MeDG2_lIoISjS_94ni1gA$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fisher@sccoe.or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Relationship Id="rId4" Type="http://schemas.openxmlformats.org/officeDocument/2006/relationships/hyperlink" Target="mailto:jperry@sccoe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6"/>
          <p:cNvSpPr txBox="1">
            <a:spLocks noGrp="1"/>
          </p:cNvSpPr>
          <p:nvPr>
            <p:ph type="ctrTitle"/>
          </p:nvPr>
        </p:nvSpPr>
        <p:spPr>
          <a:xfrm>
            <a:off x="617150" y="2321075"/>
            <a:ext cx="8002200" cy="12447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The Statewide Residency Technical Assistance Center’s Support of the Teacher Residency Grant Program</a:t>
            </a:r>
            <a:endParaRPr sz="3600" dirty="0"/>
          </a:p>
        </p:txBody>
      </p:sp>
      <p:sp>
        <p:nvSpPr>
          <p:cNvPr id="279" name="Google Shape;279;p36"/>
          <p:cNvSpPr txBox="1">
            <a:spLocks noGrp="1"/>
          </p:cNvSpPr>
          <p:nvPr>
            <p:ph type="subTitle" idx="1"/>
          </p:nvPr>
        </p:nvSpPr>
        <p:spPr>
          <a:xfrm>
            <a:off x="617150" y="3781775"/>
            <a:ext cx="8288700" cy="10818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7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lang="en" dirty="0"/>
              <a:t>December 2024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dirty="0"/>
              <a:t>Maggie Hannan, Jeanna Perry,  Kate Hirschboeck, Andrew Brannegan &amp; Melissa White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7"/>
          <p:cNvSpPr txBox="1">
            <a:spLocks noGrp="1"/>
          </p:cNvSpPr>
          <p:nvPr>
            <p:ph type="body" idx="1"/>
          </p:nvPr>
        </p:nvSpPr>
        <p:spPr>
          <a:xfrm>
            <a:off x="394638" y="1095600"/>
            <a:ext cx="8226300" cy="3614668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Teacher Residency Grant program (TRGP):  $600 million state investment to launch and expand residencies in CA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Launched in 2018, expanded in 2021 and 2022, funds expected to be encumbered by 2029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The grant-funded residencies are led by partnerships between local education agencies and colleges or universities (IHEs) and are specifically focused on preparing teachers in high-need shortage areas.</a:t>
            </a:r>
            <a:endParaRPr dirty="0"/>
          </a:p>
          <a:p>
            <a:pPr marL="457200" lvl="0" indent="-317500" algn="l" rtl="0">
              <a:spcBef>
                <a:spcPts val="1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WestEd, in partnership with the CTC, has conducted the formative evaluation for the Teacher Residency Grant program (TRGP) since its launch in 2018. 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Audiences: practitioners, policymakers &amp; funders, technical assistance providers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Purpose: Intended to provide timely feedback, enabling stakeholders to adjust their work as this initiative evolves.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0" algn="l" rtl="0">
              <a:spcBef>
                <a:spcPts val="1000"/>
              </a:spcBef>
              <a:spcAft>
                <a:spcPts val="100"/>
              </a:spcAft>
              <a:buNone/>
            </a:pPr>
            <a:endParaRPr dirty="0"/>
          </a:p>
        </p:txBody>
      </p:sp>
      <p:sp>
        <p:nvSpPr>
          <p:cNvPr id="285" name="Google Shape;285;p37"/>
          <p:cNvSpPr txBox="1">
            <a:spLocks noGrp="1"/>
          </p:cNvSpPr>
          <p:nvPr>
            <p:ph type="title"/>
          </p:nvPr>
        </p:nvSpPr>
        <p:spPr>
          <a:xfrm>
            <a:off x="394638" y="433232"/>
            <a:ext cx="8367300" cy="5916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Teacher Residency Grant Program (TRGP) &amp; WestEd’s evaluation work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8"/>
          <p:cNvSpPr txBox="1">
            <a:spLocks noGrp="1"/>
          </p:cNvSpPr>
          <p:nvPr>
            <p:ph type="body" idx="1"/>
          </p:nvPr>
        </p:nvSpPr>
        <p:spPr>
          <a:xfrm>
            <a:off x="394650" y="1399076"/>
            <a:ext cx="8367300" cy="30300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Residency partnerships needed strengthening. Challenges included a need for: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Greater LEA and IHE leadership engagement  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Alignment between the residency and LEA's workforce strategy</a:t>
            </a:r>
            <a:endParaRPr dirty="0"/>
          </a:p>
          <a:p>
            <a:pPr marL="914400" lvl="1" indent="-311150" algn="l" rtl="0">
              <a:spcBef>
                <a:spcPts val="800"/>
              </a:spcBef>
              <a:spcAft>
                <a:spcPts val="0"/>
              </a:spcAft>
              <a:buSzPts val="1300"/>
              <a:buChar char="○"/>
            </a:pPr>
            <a:r>
              <a:rPr lang="en" dirty="0"/>
              <a:t>Improved staffing and partnership structures</a:t>
            </a:r>
            <a:endParaRPr dirty="0"/>
          </a:p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Most programs did not have clear plans in place to sustain their residencies post-grant</a:t>
            </a:r>
            <a:endParaRPr dirty="0"/>
          </a:p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Most programs were not offering the level of financial support needed to make residencies an affordable option for candidates</a:t>
            </a:r>
            <a:endParaRPr dirty="0"/>
          </a:p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Residency program participation in technical assistance to support affordability, sustainability, and foundational partnership development was uneven.</a:t>
            </a:r>
            <a:endParaRPr sz="1100" b="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100"/>
              </a:spcAft>
              <a:buNone/>
            </a:pPr>
            <a:endParaRPr dirty="0"/>
          </a:p>
        </p:txBody>
      </p:sp>
      <p:sp>
        <p:nvSpPr>
          <p:cNvPr id="291" name="Google Shape;291;p38"/>
          <p:cNvSpPr txBox="1">
            <a:spLocks noGrp="1"/>
          </p:cNvSpPr>
          <p:nvPr>
            <p:ph type="title"/>
          </p:nvPr>
        </p:nvSpPr>
        <p:spPr>
          <a:xfrm>
            <a:off x="394650" y="376475"/>
            <a:ext cx="8367300" cy="6483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/>
              <a:t>Through WestEd’s Formative Evaluation of the residencies funded through the initial 2018 legislation, several focal areas have emerged that have informed SRTAC’s work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9"/>
          <p:cNvSpPr txBox="1">
            <a:spLocks noGrp="1"/>
          </p:cNvSpPr>
          <p:nvPr>
            <p:ph type="body" idx="1"/>
          </p:nvPr>
        </p:nvSpPr>
        <p:spPr>
          <a:xfrm>
            <a:off x="4754737" y="1143242"/>
            <a:ext cx="4045800" cy="33066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100"/>
              </a:spcAft>
              <a:buNone/>
            </a:pPr>
            <a:endParaRPr/>
          </a:p>
        </p:txBody>
      </p:sp>
      <p:sp>
        <p:nvSpPr>
          <p:cNvPr id="297" name="Google Shape;297;p39"/>
          <p:cNvSpPr txBox="1">
            <a:spLocks noGrp="1"/>
          </p:cNvSpPr>
          <p:nvPr>
            <p:ph type="title"/>
          </p:nvPr>
        </p:nvSpPr>
        <p:spPr>
          <a:xfrm>
            <a:off x="250050" y="417700"/>
            <a:ext cx="4045800" cy="5916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/>
              <a:t>Additionally, over the first four years of the grant, there was uneven uptake across the state.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98" name="Google Shape;298;p39"/>
          <p:cNvPicPr preferRelativeResize="0"/>
          <p:nvPr/>
        </p:nvPicPr>
        <p:blipFill rotWithShape="1">
          <a:blip r:embed="rId3">
            <a:alphaModFix/>
          </a:blip>
          <a:srcRect r="2095"/>
          <a:stretch/>
        </p:blipFill>
        <p:spPr>
          <a:xfrm>
            <a:off x="4440450" y="124975"/>
            <a:ext cx="4526502" cy="501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4425" y="4551172"/>
            <a:ext cx="1615831" cy="39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9"/>
          <p:cNvSpPr txBox="1">
            <a:spLocks noGrp="1"/>
          </p:cNvSpPr>
          <p:nvPr>
            <p:ph type="body" idx="2"/>
          </p:nvPr>
        </p:nvSpPr>
        <p:spPr>
          <a:xfrm>
            <a:off x="394638" y="1513742"/>
            <a:ext cx="4045800" cy="3236100"/>
          </a:xfrm>
          <a:prstGeom prst="rect">
            <a:avLst/>
          </a:prstGeom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●"/>
            </a:pPr>
            <a:r>
              <a:rPr lang="en" sz="1700" dirty="0"/>
              <a:t>21 out of 58 counties in the state had TRGP-funded residents during the first four years of the program.</a:t>
            </a:r>
            <a:endParaRPr sz="1700" dirty="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700" dirty="0"/>
              <a:t>Many counties, particularly in Northern California and along the California-Nevada border had no TRGP-funded partnerships</a:t>
            </a:r>
            <a:endParaRPr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0"/>
          <p:cNvSpPr txBox="1">
            <a:spLocks noGrp="1"/>
          </p:cNvSpPr>
          <p:nvPr>
            <p:ph type="sldNum" idx="4294967295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306" name="Google Shape;306;p40"/>
          <p:cNvPicPr preferRelativeResize="0"/>
          <p:nvPr/>
        </p:nvPicPr>
        <p:blipFill rotWithShape="1">
          <a:blip r:embed="rId3">
            <a:alphaModFix/>
          </a:blip>
          <a:srcRect t="15986" r="7518" b="9934"/>
          <a:stretch/>
        </p:blipFill>
        <p:spPr>
          <a:xfrm>
            <a:off x="4628125" y="770975"/>
            <a:ext cx="4053692" cy="381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40"/>
          <p:cNvPicPr preferRelativeResize="0"/>
          <p:nvPr/>
        </p:nvPicPr>
        <p:blipFill rotWithShape="1">
          <a:blip r:embed="rId4">
            <a:alphaModFix/>
          </a:blip>
          <a:srcRect r="2095"/>
          <a:stretch/>
        </p:blipFill>
        <p:spPr>
          <a:xfrm>
            <a:off x="683225" y="770975"/>
            <a:ext cx="3771376" cy="3811849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40"/>
          <p:cNvSpPr txBox="1"/>
          <p:nvPr/>
        </p:nvSpPr>
        <p:spPr>
          <a:xfrm>
            <a:off x="930725" y="210350"/>
            <a:ext cx="7692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14336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Signs of expanding TRGP uptake from 2023 to 2024</a:t>
            </a:r>
            <a:endParaRPr sz="2400" b="1">
              <a:solidFill>
                <a:srgbClr val="14336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9" name="Google Shape;309;p40"/>
          <p:cNvSpPr txBox="1"/>
          <p:nvPr/>
        </p:nvSpPr>
        <p:spPr>
          <a:xfrm>
            <a:off x="6107425" y="151225"/>
            <a:ext cx="19248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1669C9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1"/>
          <p:cNvSpPr txBox="1">
            <a:spLocks noGrp="1"/>
          </p:cNvSpPr>
          <p:nvPr>
            <p:ph type="title"/>
          </p:nvPr>
        </p:nvSpPr>
        <p:spPr>
          <a:xfrm>
            <a:off x="176213" y="273844"/>
            <a:ext cx="8863013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" sz="3000"/>
              <a:t>Statewide Residency Technical Assistance Center (SRTAC)</a:t>
            </a:r>
            <a:endParaRPr/>
          </a:p>
        </p:txBody>
      </p:sp>
      <p:pic>
        <p:nvPicPr>
          <p:cNvPr id="316" name="Google Shape;316;p41" descr="Logos representing A California Collective Effort and the consortia that makes up SRTAC including; CTC, Santa Clara, Humboldt, Sacramento, Tulare, and San Diego County offices of Education, West Ed, The Residency Lab, and West Ed &#10;&#10;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8234" y="1495425"/>
            <a:ext cx="7607531" cy="34818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2"/>
          <p:cNvSpPr txBox="1">
            <a:spLocks noGrp="1"/>
          </p:cNvSpPr>
          <p:nvPr>
            <p:ph type="title"/>
          </p:nvPr>
        </p:nvSpPr>
        <p:spPr>
          <a:xfrm>
            <a:off x="359569" y="167714"/>
            <a:ext cx="8424860" cy="99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" b="1"/>
              <a:t>Why We Exist:</a:t>
            </a:r>
            <a:br>
              <a:rPr lang="en" b="1"/>
            </a:br>
            <a:r>
              <a:rPr lang="en" sz="2400"/>
              <a:t>SRTAC Mission, Vision, &amp; Goals</a:t>
            </a:r>
            <a:endParaRPr sz="3000"/>
          </a:p>
        </p:txBody>
      </p:sp>
      <p:pic>
        <p:nvPicPr>
          <p:cNvPr id="323" name="Google Shape;323;p42" descr="Rocket outlin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73407" y="1546789"/>
            <a:ext cx="6858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42"/>
          <p:cNvSpPr txBox="1">
            <a:spLocks noGrp="1"/>
          </p:cNvSpPr>
          <p:nvPr>
            <p:ph type="body" idx="1"/>
          </p:nvPr>
        </p:nvSpPr>
        <p:spPr>
          <a:xfrm>
            <a:off x="715207" y="2376332"/>
            <a:ext cx="2002200" cy="258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SzPct val="127272"/>
              <a:buNone/>
            </a:pPr>
            <a:r>
              <a:rPr lang="en" sz="1200" u="sng" dirty="0">
                <a:solidFill>
                  <a:schemeClr val="lt1"/>
                </a:solidFill>
              </a:rPr>
              <a:t>Mission </a:t>
            </a:r>
            <a:endParaRPr sz="1200" u="sng"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SzPct val="127272"/>
              <a:buNone/>
            </a:pPr>
            <a:r>
              <a:rPr lang="en" sz="1200" dirty="0">
                <a:solidFill>
                  <a:schemeClr val="lt1"/>
                </a:solidFill>
              </a:rPr>
              <a:t>SRTAC provides a coherent statewide infrastructure to support powerful and sustainable educator residency partnerships. </a:t>
            </a:r>
            <a:endParaRPr sz="1200"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SzPct val="155555"/>
              <a:buNone/>
            </a:pPr>
            <a:endParaRPr sz="900" u="sng"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66666"/>
              <a:buNone/>
            </a:pPr>
            <a:endParaRPr dirty="0"/>
          </a:p>
        </p:txBody>
      </p:sp>
      <p:pic>
        <p:nvPicPr>
          <p:cNvPr id="325" name="Google Shape;325;p42" descr="Group brainstorm outlin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45331" y="1546789"/>
            <a:ext cx="6858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42"/>
          <p:cNvSpPr txBox="1"/>
          <p:nvPr/>
        </p:nvSpPr>
        <p:spPr>
          <a:xfrm>
            <a:off x="3290280" y="2327115"/>
            <a:ext cx="2195902" cy="27200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70000" lnSpcReduction="20000"/>
          </a:bodyPr>
          <a:lstStyle/>
          <a:p>
            <a:pPr marL="0" marR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ct val="145454"/>
              <a:buFont typeface="Arial"/>
              <a:buNone/>
            </a:pPr>
            <a:r>
              <a:rPr lang="en" sz="1700" b="0" i="0" u="sng" strike="noStrike" cap="none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Vision </a:t>
            </a:r>
            <a:endParaRPr sz="1700" dirty="0"/>
          </a:p>
          <a:p>
            <a:pPr marL="0" marR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ct val="145454"/>
              <a:buFont typeface="Arial"/>
              <a:buNone/>
            </a:pPr>
            <a:r>
              <a:rPr lang="en" sz="1700" b="0" i="0" u="none" strike="noStrike" cap="none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The Statewide Residency Technical Assistance Center in California envisions a future where every educator preparation program (EPP) is empowered with the technical assistance, tools, and resources needed to cultivate and retain a diverse and highly qualified educator workforce.  </a:t>
            </a:r>
            <a:endParaRPr sz="1700" dirty="0"/>
          </a:p>
          <a:p>
            <a:pPr marL="0" marR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ct val="145454"/>
              <a:buFont typeface="Arial"/>
              <a:buNone/>
            </a:pPr>
            <a:endParaRPr sz="1100" b="0" i="0" u="sng" strike="noStrike" cap="none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ct val="76190"/>
              <a:buFont typeface="Arial"/>
              <a:buNone/>
            </a:pPr>
            <a:endParaRPr sz="2100" b="0" i="0" u="none" strike="noStrike" cap="none" dirty="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27" name="Google Shape;327;p42" descr="Bullseye outlin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62484" y="1546789"/>
            <a:ext cx="6858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42"/>
          <p:cNvSpPr txBox="1"/>
          <p:nvPr/>
        </p:nvSpPr>
        <p:spPr>
          <a:xfrm>
            <a:off x="6107433" y="2390566"/>
            <a:ext cx="2195902" cy="2490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marR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en" sz="1200" b="0" i="0" u="sng" strike="noStrike" cap="none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Commitment </a:t>
            </a:r>
            <a:endParaRPr sz="1200" dirty="0"/>
          </a:p>
          <a:p>
            <a:pPr marL="0" marR="0" lvl="0" indent="0" algn="l" rtl="0">
              <a:lnSpc>
                <a:spcPct val="129545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en" sz="1200" b="0" i="0" u="none" strike="noStrike" cap="none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Foster excellence in educator preparation and retention to ensure that every classroom in California is led by well-prepared educators equipped to meet the needs of our state’s diverse student population. </a:t>
            </a:r>
            <a:endParaRPr sz="1200" dirty="0"/>
          </a:p>
          <a:p>
            <a:pPr marL="0" marR="0" lvl="0" indent="0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2100" b="0" i="0" u="none" strike="noStrike" cap="none" dirty="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3"/>
          <p:cNvSpPr txBox="1">
            <a:spLocks noGrp="1"/>
          </p:cNvSpPr>
          <p:nvPr>
            <p:ph type="title"/>
          </p:nvPr>
        </p:nvSpPr>
        <p:spPr>
          <a:xfrm>
            <a:off x="105450" y="180800"/>
            <a:ext cx="8933100" cy="96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" b="1">
                <a:solidFill>
                  <a:schemeClr val="dk1"/>
                </a:solidFill>
              </a:rPr>
              <a:t>What We Do:</a:t>
            </a:r>
            <a:br>
              <a:rPr lang="en" b="1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Strategic Direction</a:t>
            </a:r>
            <a:endParaRPr sz="3200">
              <a:solidFill>
                <a:schemeClr val="dk1"/>
              </a:solidFill>
            </a:endParaRPr>
          </a:p>
        </p:txBody>
      </p:sp>
      <p:pic>
        <p:nvPicPr>
          <p:cNvPr id="335" name="Google Shape;335;p43" descr="A close-up of a diagram to show the Strategic Direction of SRTAC"/>
          <p:cNvPicPr preferRelativeResize="0"/>
          <p:nvPr/>
        </p:nvPicPr>
        <p:blipFill rotWithShape="1">
          <a:blip r:embed="rId3">
            <a:alphaModFix/>
          </a:blip>
          <a:srcRect r="1165"/>
          <a:stretch/>
        </p:blipFill>
        <p:spPr>
          <a:xfrm>
            <a:off x="846000" y="1459538"/>
            <a:ext cx="7452000" cy="3359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4"/>
          <p:cNvSpPr txBox="1">
            <a:spLocks noGrp="1"/>
          </p:cNvSpPr>
          <p:nvPr>
            <p:ph type="title"/>
          </p:nvPr>
        </p:nvSpPr>
        <p:spPr>
          <a:xfrm>
            <a:off x="126204" y="111400"/>
            <a:ext cx="88749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Raleway"/>
              <a:buNone/>
            </a:pPr>
            <a:r>
              <a:rPr lang="en" sz="3700" b="1">
                <a:solidFill>
                  <a:schemeClr val="dk1"/>
                </a:solidFill>
              </a:rPr>
              <a:t>How We Support:</a:t>
            </a:r>
            <a:br>
              <a:rPr lang="en" sz="3700" b="1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Residency Programs Across the State</a:t>
            </a:r>
            <a:endParaRPr sz="3600">
              <a:solidFill>
                <a:schemeClr val="dk1"/>
              </a:solidFill>
            </a:endParaRPr>
          </a:p>
        </p:txBody>
      </p:sp>
      <p:pic>
        <p:nvPicPr>
          <p:cNvPr id="341" name="Google Shape;341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90737" y="1481231"/>
            <a:ext cx="2127938" cy="2881913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44"/>
          <p:cNvSpPr/>
          <p:nvPr/>
        </p:nvSpPr>
        <p:spPr>
          <a:xfrm>
            <a:off x="420500" y="1777844"/>
            <a:ext cx="332400" cy="324000"/>
          </a:xfrm>
          <a:prstGeom prst="rect">
            <a:avLst/>
          </a:prstGeom>
          <a:solidFill>
            <a:srgbClr val="38761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44"/>
          <p:cNvSpPr/>
          <p:nvPr/>
        </p:nvSpPr>
        <p:spPr>
          <a:xfrm>
            <a:off x="420500" y="2290431"/>
            <a:ext cx="332400" cy="3240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44"/>
          <p:cNvSpPr/>
          <p:nvPr/>
        </p:nvSpPr>
        <p:spPr>
          <a:xfrm>
            <a:off x="420500" y="2843612"/>
            <a:ext cx="332400" cy="324000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44"/>
          <p:cNvSpPr/>
          <p:nvPr/>
        </p:nvSpPr>
        <p:spPr>
          <a:xfrm>
            <a:off x="420500" y="3396819"/>
            <a:ext cx="332400" cy="3240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44"/>
          <p:cNvSpPr/>
          <p:nvPr/>
        </p:nvSpPr>
        <p:spPr>
          <a:xfrm>
            <a:off x="420500" y="3950025"/>
            <a:ext cx="332400" cy="324000"/>
          </a:xfrm>
          <a:prstGeom prst="rect">
            <a:avLst/>
          </a:prstGeom>
          <a:solidFill>
            <a:srgbClr val="674EA7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44"/>
          <p:cNvSpPr txBox="1"/>
          <p:nvPr/>
        </p:nvSpPr>
        <p:spPr>
          <a:xfrm>
            <a:off x="825469" y="1527244"/>
            <a:ext cx="6376200" cy="296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chemeClr val="lt1"/>
                </a:solidFill>
                <a:latin typeface="Lato" panose="020F0502020204030203" pitchFamily="34" charset="0"/>
                <a:sym typeface="Arial"/>
              </a:rPr>
              <a:t>Humboldt COE (Northern Hub): Sheila Rocker Heppe srockerheppe@hcoe.org</a:t>
            </a: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34290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chemeClr val="lt1"/>
                </a:solidFill>
                <a:latin typeface="Lato" panose="020F0502020204030203" pitchFamily="34" charset="0"/>
                <a:sym typeface="Arial"/>
              </a:rPr>
              <a:t>Sacramento COE (Capital Hub): Tina Tranzor ttranzor@scoe.net</a:t>
            </a: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3429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chemeClr val="lt1"/>
                </a:solidFill>
                <a:latin typeface="Lato" panose="020F0502020204030203" pitchFamily="34" charset="0"/>
                <a:sym typeface="Arial"/>
              </a:rPr>
              <a:t>Santa Clara COE (Bay Area Hub): Conni Campbell ccampbell@sccoe.org</a:t>
            </a: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chemeClr val="lt1"/>
                </a:solidFill>
                <a:latin typeface="Lato" panose="020F0502020204030203" pitchFamily="34" charset="0"/>
                <a:sym typeface="Arial"/>
              </a:rPr>
              <a:t>Tulare COE (Central Hub): Adriana Cervantes-Gonzalez acgonzalez@tcoe.org</a:t>
            </a: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3429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lt1"/>
              </a:solidFill>
              <a:latin typeface="Lato" panose="020F0502020204030203" pitchFamily="34" charset="0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chemeClr val="lt1"/>
                </a:solidFill>
                <a:latin typeface="Lato" panose="020F0502020204030203" pitchFamily="34" charset="0"/>
                <a:sym typeface="Arial"/>
              </a:rPr>
              <a:t>San Diego COE (Southern Hub): Sheiveh Jones snjones@sdcoe.net</a:t>
            </a:r>
            <a:endParaRPr sz="900" b="1" i="0" u="none" strike="noStrike" cap="none" dirty="0">
              <a:solidFill>
                <a:schemeClr val="lt1"/>
              </a:solidFill>
              <a:highlight>
                <a:srgbClr val="FFFFFF"/>
              </a:highlight>
              <a:latin typeface="Lato" panose="020F0502020204030203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Lato"/>
              <a:buNone/>
            </a:pPr>
            <a:r>
              <a:rPr lang="en" dirty="0"/>
              <a:t>Summary: Supports Provided to Teacher Residency Programs by Regional Hubs</a:t>
            </a:r>
            <a:endParaRPr dirty="0"/>
          </a:p>
        </p:txBody>
      </p:sp>
      <p:graphicFrame>
        <p:nvGraphicFramePr>
          <p:cNvPr id="354" name="Google Shape;354;p45"/>
          <p:cNvGraphicFramePr/>
          <p:nvPr>
            <p:extLst>
              <p:ext uri="{D42A27DB-BD31-4B8C-83A1-F6EECF244321}">
                <p14:modId xmlns:p14="http://schemas.microsoft.com/office/powerpoint/2010/main" val="3591640720"/>
              </p:ext>
            </p:extLst>
          </p:nvPr>
        </p:nvGraphicFramePr>
        <p:xfrm>
          <a:off x="628650" y="1600651"/>
          <a:ext cx="7886650" cy="3013800"/>
        </p:xfrm>
        <a:graphic>
          <a:graphicData uri="http://schemas.openxmlformats.org/drawingml/2006/table">
            <a:tbl>
              <a:tblPr firstRow="1" firstCol="1" bandRow="1">
                <a:noFill/>
                <a:tableStyleId>{35D4CF6A-4D38-4505-B3A7-BB438D357696}</a:tableStyleId>
              </a:tblPr>
              <a:tblGrid>
                <a:gridCol w="197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2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3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chemeClr val="lt1"/>
                        </a:solidFill>
                        <a:latin typeface="Lato Light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" sz="1400" b="1" u="none" strike="noStrike" cap="none" dirty="0">
                        <a:solidFill>
                          <a:schemeClr val="lt1"/>
                        </a:solidFill>
                        <a:latin typeface="Lato Light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Grant-funded TR Programs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" sz="1400" b="1" u="none" strike="noStrike" cap="none" dirty="0">
                        <a:solidFill>
                          <a:schemeClr val="lt1"/>
                        </a:solidFill>
                        <a:latin typeface="Lato Light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Locally Funded TR Programs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" sz="1400" b="1" u="none" strike="noStrike" cap="none" dirty="0">
                        <a:solidFill>
                          <a:schemeClr val="lt1"/>
                        </a:solidFill>
                        <a:latin typeface="Lato Light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Prospective TR Programs*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Humboldt COE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9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1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19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Sacramento COE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16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0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18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San Diego COE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24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5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30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Santa Clara COE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20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0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8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Tulare COE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5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2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2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67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Totals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74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8</a:t>
                      </a:r>
                      <a:endParaRPr sz="1100" b="1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 dirty="0">
                          <a:solidFill>
                            <a:schemeClr val="lt1"/>
                          </a:solidFill>
                          <a:latin typeface="Lato Light"/>
                          <a:ea typeface="Lato Light"/>
                          <a:cs typeface="Lato Light"/>
                          <a:sym typeface="Lato Light"/>
                        </a:rPr>
                        <a:t>77</a:t>
                      </a:r>
                      <a:endParaRPr sz="1100" b="1" dirty="0"/>
                    </a:p>
                  </a:txBody>
                  <a:tcPr marL="51425" marR="51425" marT="0" marB="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6"/>
          <p:cNvSpPr txBox="1">
            <a:spLocks noGrp="1"/>
          </p:cNvSpPr>
          <p:nvPr>
            <p:ph type="title"/>
          </p:nvPr>
        </p:nvSpPr>
        <p:spPr>
          <a:xfrm>
            <a:off x="267489" y="81336"/>
            <a:ext cx="8169600" cy="994200"/>
          </a:xfrm>
          <a:prstGeom prst="rect">
            <a:avLst/>
          </a:pr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"/>
              <a:t>2023-24 SRTAC Impacts</a:t>
            </a:r>
            <a:endParaRPr/>
          </a:p>
        </p:txBody>
      </p:sp>
      <p:graphicFrame>
        <p:nvGraphicFramePr>
          <p:cNvPr id="360" name="Google Shape;360;p46"/>
          <p:cNvGraphicFramePr/>
          <p:nvPr>
            <p:extLst>
              <p:ext uri="{D42A27DB-BD31-4B8C-83A1-F6EECF244321}">
                <p14:modId xmlns:p14="http://schemas.microsoft.com/office/powerpoint/2010/main" val="3708822715"/>
              </p:ext>
            </p:extLst>
          </p:nvPr>
        </p:nvGraphicFramePr>
        <p:xfrm>
          <a:off x="277523" y="1075528"/>
          <a:ext cx="8149575" cy="3892472"/>
        </p:xfrm>
        <a:graphic>
          <a:graphicData uri="http://schemas.openxmlformats.org/drawingml/2006/table">
            <a:tbl>
              <a:tblPr firstRow="1" bandRow="1">
                <a:noFill/>
                <a:tableStyleId>{35D4CF6A-4D38-4505-B3A7-BB438D357696}</a:tableStyleId>
              </a:tblPr>
              <a:tblGrid>
                <a:gridCol w="140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4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559">
                <a:tc rowSpan="8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2023-24 Activities</a:t>
                      </a:r>
                      <a:endParaRPr sz="240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22 grant overview sessions with 139 LEA/IHE partners attending the sessions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30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68 one-on-one LEA coaching sessions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30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59 region-specific events held to engage and partner with local LEAs and IHEs with a total of 251 LEA/IHE partners attending</a:t>
                      </a:r>
                      <a:endParaRPr sz="130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12 presentations to education partners, five presentations at professional learning conferences</a:t>
                      </a:r>
                      <a:endParaRPr sz="130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4 statewide virtual candidate recruitment events with 205 total attendees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30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1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2 articles published- an </a:t>
                      </a:r>
                      <a:r>
                        <a:rPr lang="en" sz="1300" i="1" u="sng" strike="noStrike" cap="none" dirty="0">
                          <a:solidFill>
                            <a:schemeClr val="hlink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  <a:hlinkClick r:id="rId3"/>
                        </a:rPr>
                        <a:t>article</a:t>
                      </a:r>
                      <a:r>
                        <a:rPr lang="en" sz="1300" i="1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 for CCTE &amp; ACSA that will be released in 2025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300" i="1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45 online resources for use by LEAs to use within their residency programs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30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5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30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3 regional residency site visits (Northern, Central, Southern California) with 107 LEA/IHE Partners in attendance </a:t>
                      </a:r>
                      <a:endParaRPr sz="1300" dirty="0"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Lato"/>
              <a:buNone/>
            </a:pPr>
            <a:r>
              <a:rPr lang="en"/>
              <a:t>Looking Ahead: 2024-25 Focus Areas</a:t>
            </a:r>
            <a:endParaRPr/>
          </a:p>
        </p:txBody>
      </p:sp>
      <p:sp>
        <p:nvSpPr>
          <p:cNvPr id="367" name="Google Shape;367;p47"/>
          <p:cNvSpPr txBox="1">
            <a:spLocks noGrp="1"/>
          </p:cNvSpPr>
          <p:nvPr>
            <p:ph type="body" idx="1"/>
          </p:nvPr>
        </p:nvSpPr>
        <p:spPr>
          <a:xfrm>
            <a:off x="628650" y="1531916"/>
            <a:ext cx="7886700" cy="3400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17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As SRTAC enters its second year of operation, the work from Year 1 will continue while layering technical assistance to teacher and school counselor residency programs to include topics such as:</a:t>
            </a:r>
            <a:endParaRPr sz="17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400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596900" lvl="1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" sz="16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Attracting and retaining diverse cohorts of residents reflective of the communities served.</a:t>
            </a:r>
            <a:endParaRPr sz="1600" dirty="0"/>
          </a:p>
          <a:p>
            <a:pPr marL="3429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800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596900" lvl="1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" sz="16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Making preparation programs affordable for candidates.</a:t>
            </a:r>
            <a:endParaRPr sz="1600" dirty="0"/>
          </a:p>
          <a:p>
            <a:pPr marL="3429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800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596900" lvl="1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" sz="16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Becoming sustainable and independent of grant funds or other one-time funding.</a:t>
            </a:r>
            <a:endParaRPr sz="1600" dirty="0"/>
          </a:p>
          <a:p>
            <a:pPr marL="3429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800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596900" lvl="1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" sz="16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Designing a clinically rich, high-retention preparation route.</a:t>
            </a:r>
            <a:endParaRPr sz="1600" dirty="0"/>
          </a:p>
          <a:p>
            <a:pPr marL="3429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800"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marL="596900" lvl="1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" sz="1600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Supporting resident learning through well-prepared and culturally responsive mentors.</a:t>
            </a:r>
            <a:endParaRPr sz="1600" dirty="0"/>
          </a:p>
          <a:p>
            <a:pPr marL="342900" lvl="0" indent="-1651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8"/>
          <p:cNvSpPr txBox="1">
            <a:spLocks noGrp="1"/>
          </p:cNvSpPr>
          <p:nvPr>
            <p:ph type="title"/>
          </p:nvPr>
        </p:nvSpPr>
        <p:spPr>
          <a:xfrm>
            <a:off x="286290" y="117490"/>
            <a:ext cx="8054915" cy="1005058"/>
          </a:xfrm>
          <a:prstGeom prst="rect">
            <a:avLst/>
          </a:prstGeom>
          <a:solidFill>
            <a:srgbClr val="FFC709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"/>
              <a:t>2024-25 SRTAC Events</a:t>
            </a:r>
            <a:endParaRPr/>
          </a:p>
        </p:txBody>
      </p:sp>
      <p:graphicFrame>
        <p:nvGraphicFramePr>
          <p:cNvPr id="373" name="Google Shape;373;p48"/>
          <p:cNvGraphicFramePr/>
          <p:nvPr>
            <p:extLst>
              <p:ext uri="{D42A27DB-BD31-4B8C-83A1-F6EECF244321}">
                <p14:modId xmlns:p14="http://schemas.microsoft.com/office/powerpoint/2010/main" val="1049201919"/>
              </p:ext>
            </p:extLst>
          </p:nvPr>
        </p:nvGraphicFramePr>
        <p:xfrm>
          <a:off x="287353" y="1121061"/>
          <a:ext cx="8054900" cy="3634840"/>
        </p:xfrm>
        <a:graphic>
          <a:graphicData uri="http://schemas.openxmlformats.org/drawingml/2006/table">
            <a:tbl>
              <a:tblPr firstRow="1" bandRow="1">
                <a:noFill/>
                <a:tableStyleId>{35D4CF6A-4D38-4505-B3A7-BB438D357696}</a:tableStyleId>
              </a:tblPr>
              <a:tblGrid>
                <a:gridCol w="1691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63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September 9, 2024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Northern &amp; Capital Regional Kickoff Event: Hosted by Sacramento &amp; Humboldt County Office of </a:t>
                      </a:r>
                      <a:r>
                        <a:rPr lang="en" sz="1200" b="0" u="none" strike="noStrike" cap="none" dirty="0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Education</a:t>
                      </a:r>
                      <a:endParaRPr sz="1100" b="0" dirty="0">
                        <a:solidFill>
                          <a:schemeClr val="bg1"/>
                        </a:solidFill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Southern Regional Kickoff Event: Hosted by San Diego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September 23, 2024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Bay Area Regional Kickoff Event: Hosted by Santa Clara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Central California Regional Kickoff Event: Hosted by Tulare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February 3, 2025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Northern, Capital, &amp; Bay Area Regional Kickoff Event: Hosted by Santa Clara, Sacramento &amp; Humboldt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Southern Regional Kickoff Event: Hosted by San Diego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March 3, 2025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Central California Regional Kickoff Event: Hosted by Tulare County Office of Education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May 1-2, 2025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</a:txBody>
                  <a:tcPr marL="68600" marR="68600" marT="34300" marB="34300" anchor="ctr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b="0" i="0" u="none" strike="noStrike" cap="none" dirty="0">
                          <a:solidFill>
                            <a:schemeClr val="lt1"/>
                          </a:solidFill>
                          <a:latin typeface="Lato" panose="020F0502020204030203" pitchFamily="34" charset="0"/>
                          <a:ea typeface="Lato Light"/>
                          <a:cs typeface="Lato Light"/>
                          <a:sym typeface="Lato Light"/>
                        </a:rPr>
                        <a:t>Annual Statewide Symposium </a:t>
                      </a:r>
                      <a:endParaRPr sz="1100" b="0" dirty="0">
                        <a:latin typeface="Lato" panose="020F0502020204030203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chemeClr val="lt1"/>
                        </a:solidFill>
                        <a:latin typeface="Lato" panose="020F0502020204030203" pitchFamily="34" charset="0"/>
                        <a:ea typeface="Lato Light"/>
                        <a:cs typeface="Lato Light"/>
                        <a:sym typeface="Lato Light"/>
                      </a:endParaRPr>
                    </a:p>
                  </a:txBody>
                  <a:tcPr marL="68600" marR="68600" marT="34300" marB="34300">
                    <a:lnL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9"/>
          <p:cNvSpPr txBox="1">
            <a:spLocks noGrp="1"/>
          </p:cNvSpPr>
          <p:nvPr>
            <p:ph type="title" idx="4294967295"/>
          </p:nvPr>
        </p:nvSpPr>
        <p:spPr>
          <a:xfrm>
            <a:off x="120225" y="543625"/>
            <a:ext cx="8970300" cy="641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" sz="33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Learn more about SRTAC</a:t>
            </a:r>
            <a:endParaRPr/>
          </a:p>
        </p:txBody>
      </p:sp>
      <p:sp>
        <p:nvSpPr>
          <p:cNvPr id="380" name="Google Shape;380;p4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000" dirty="0"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000" dirty="0"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3300" b="1" dirty="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rPr>
              <a:t>Contact Information</a:t>
            </a:r>
            <a:endParaRPr dirty="0"/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3300" b="1" dirty="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rPr>
              <a:t>Adora Fisher: </a:t>
            </a:r>
            <a:r>
              <a:rPr lang="en" sz="2400" i="1" u="sng" dirty="0">
                <a:solidFill>
                  <a:schemeClr val="bg1"/>
                </a:solidFill>
                <a:latin typeface="Lato Light"/>
                <a:ea typeface="Lato Light"/>
                <a:cs typeface="Lato Light"/>
                <a:sym typeface="Lato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afisher@sccoe.org</a:t>
            </a:r>
            <a:endParaRPr sz="2400" i="1" dirty="0">
              <a:solidFill>
                <a:schemeClr val="bg1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3300" b="1" dirty="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rPr>
              <a:t>Jeanna Perry: </a:t>
            </a:r>
            <a:r>
              <a:rPr lang="en" sz="2400" i="1" u="sng" dirty="0">
                <a:solidFill>
                  <a:schemeClr val="bg1"/>
                </a:solidFill>
                <a:latin typeface="Lato Light"/>
                <a:ea typeface="Lato Light"/>
                <a:cs typeface="Lato Light"/>
                <a:sym typeface="Lato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jperry@sccoe.org</a:t>
            </a:r>
            <a:endParaRPr sz="2400" i="1" dirty="0">
              <a:solidFill>
                <a:schemeClr val="bg1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solidFill>
                <a:schemeClr val="lt1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solidFill>
                <a:schemeClr val="accen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solidFill>
                <a:schemeClr val="accen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3429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7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3acd45-541a-447d-b100-853e2f4c1c0f" xsi:nil="true"/>
    <lcf76f155ced4ddcb4097134ff3c332f xmlns="9803f46a-11bf-48f7-81fb-4a99cde7994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A00C9505E3AF44BEE2BA095A360824" ma:contentTypeVersion="16" ma:contentTypeDescription="Create a new document." ma:contentTypeScope="" ma:versionID="554eebfc029e38e290327e5c4e5d5bb5">
  <xsd:schema xmlns:xsd="http://www.w3.org/2001/XMLSchema" xmlns:xs="http://www.w3.org/2001/XMLSchema" xmlns:p="http://schemas.microsoft.com/office/2006/metadata/properties" xmlns:ns2="9803f46a-11bf-48f7-81fb-4a99cde79948" xmlns:ns3="4c3acd45-541a-447d-b100-853e2f4c1c0f" targetNamespace="http://schemas.microsoft.com/office/2006/metadata/properties" ma:root="true" ma:fieldsID="6beeffd2117ab89f2912adc15a2f83ae" ns2:_="" ns3:_="">
    <xsd:import namespace="9803f46a-11bf-48f7-81fb-4a99cde79948"/>
    <xsd:import namespace="4c3acd45-541a-447d-b100-853e2f4c1c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03f46a-11bf-48f7-81fb-4a99cde799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184ffdf-fc1b-4c9a-9cb0-b65f1b3232d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acd45-541a-447d-b100-853e2f4c1c0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f71496d-b180-451c-b2dc-5adbda007282}" ma:internalName="TaxCatchAll" ma:showField="CatchAllData" ma:web="4c3acd45-541a-447d-b100-853e2f4c1c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038670-9559-476A-9706-9139561D03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10E23C-5FCD-415C-85AE-7337B5A92DD4}">
  <ds:schemaRefs>
    <ds:schemaRef ds:uri="http://schemas.microsoft.com/office/2006/metadata/properties"/>
    <ds:schemaRef ds:uri="http://schemas.microsoft.com/office/infopath/2007/PartnerControls"/>
    <ds:schemaRef ds:uri="4edab309-9b0a-475c-94e9-db6f6cb54a8b"/>
    <ds:schemaRef ds:uri="a2946332-0daa-4ad9-b81b-75af1888fe46"/>
    <ds:schemaRef ds:uri="4c3acd45-541a-447d-b100-853e2f4c1c0f"/>
    <ds:schemaRef ds:uri="9803f46a-11bf-48f7-81fb-4a99cde79948"/>
  </ds:schemaRefs>
</ds:datastoreItem>
</file>

<file path=customXml/itemProps3.xml><?xml version="1.0" encoding="utf-8"?>
<ds:datastoreItem xmlns:ds="http://schemas.openxmlformats.org/officeDocument/2006/customXml" ds:itemID="{4DE32E6A-0028-490F-846D-02C1283573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03f46a-11bf-48f7-81fb-4a99cde79948"/>
    <ds:schemaRef ds:uri="4c3acd45-541a-447d-b100-853e2f4c1c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953</Words>
  <Application>Microsoft Office PowerPoint</Application>
  <PresentationFormat>On-screen Show (16:9)</PresentationFormat>
  <Paragraphs>134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Playfair Display</vt:lpstr>
      <vt:lpstr>Lato Light</vt:lpstr>
      <vt:lpstr>Arial</vt:lpstr>
      <vt:lpstr>NTR</vt:lpstr>
      <vt:lpstr>Helvetica Neue</vt:lpstr>
      <vt:lpstr>Lato</vt:lpstr>
      <vt:lpstr>Raleway</vt:lpstr>
      <vt:lpstr>Calibri</vt:lpstr>
      <vt:lpstr>Noto Sans Symbols</vt:lpstr>
      <vt:lpstr>Arimo</vt:lpstr>
      <vt:lpstr>Courier New</vt:lpstr>
      <vt:lpstr>Simple Light</vt:lpstr>
      <vt:lpstr>Office Theme</vt:lpstr>
      <vt:lpstr>The Statewide Residency Technical Assistance Center’s Support of the Teacher Residency Grant Program</vt:lpstr>
      <vt:lpstr>The Teacher Residency Grant Program (TRGP) &amp; WestEd’s evaluation work</vt:lpstr>
      <vt:lpstr>Through WestEd’s Formative Evaluation of the residencies funded through the initial 2018 legislation, several focal areas have emerged that have informed SRTAC’s work </vt:lpstr>
      <vt:lpstr>Additionally, over the first four years of the grant, there was uneven uptake across the state.  </vt:lpstr>
      <vt:lpstr>PowerPoint Presentation</vt:lpstr>
      <vt:lpstr>Statewide Residency Technical Assistance Center (SRTAC)</vt:lpstr>
      <vt:lpstr>Why We Exist: SRTAC Mission, Vision, &amp; Goals</vt:lpstr>
      <vt:lpstr>What We Do: Strategic Direction</vt:lpstr>
      <vt:lpstr>How We Support: Residency Programs Across the State</vt:lpstr>
      <vt:lpstr>Summary: Supports Provided to Teacher Residency Programs by Regional Hubs</vt:lpstr>
      <vt:lpstr>2023-24 SRTAC Impacts</vt:lpstr>
      <vt:lpstr>Looking Ahead: 2024-25 Focus Areas</vt:lpstr>
      <vt:lpstr>2024-25 SRTAC Events</vt:lpstr>
      <vt:lpstr>Learn more about SRTAC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Brown, Rhonda</dc:creator>
  <cp:lastModifiedBy>Theriault, Hai-Jue</cp:lastModifiedBy>
  <cp:revision>2</cp:revision>
  <dcterms:modified xsi:type="dcterms:W3CDTF">2024-12-10T18:05:50Z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0x010100B8A00C9505E3AF44BEE2BA095A360824</vt:lpwstr>
  </property>
</Properties>
</file>