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84" r:id="rId4"/>
  </p:sldMasterIdLst>
  <p:notesMasterIdLst>
    <p:notesMasterId r:id="rId23"/>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Lst>
  <p:sldSz cx="12192000" cy="6858000"/>
  <p:notesSz cx="6858000" cy="9144000"/>
  <p:custDataLst>
    <p:tags r:id="rId24"/>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BE2AA6A-EFF6-CAA8-82AB-FA85B332F8B4}" name="Mendoza, Cara" initials="MC" userId="S::cmendoza@ctc.ca.gov::c80ae5ac-d601-4a9c-ae7b-72ac03abbe6d" providerId="AD"/>
  <p188:author id="{BC0F66D4-D276-9EB9-8668-F8C4A1253BDD}" name="Luna-Lopez, Marissa" initials="LM" userId="S::marissa.luna-lopez@ctc.ca.gov::6b6efcdb-a702-4ac5-a3b3-231915866ae6" providerId="AD"/>
  <p188:author id="{7D3CA2DC-70FE-48C9-862B-C2F255A15708}" name="Kennedy, Heather" initials="HK" userId="S::heather.kennedy@ctc.ca.gov::cbaabc5a-586a-4955-b487-043b9fd24441" providerId="AD"/>
  <p188:author id="{249BEEE0-62F6-C9E9-DD4B-A63BD376ABDA}" name="Holmes, Julie" initials="" userId="S::julie.holmes@ctc.ca.gov::04a52091-e1a4-460c-adbd-da85fa99fbdb"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Horwitz, Sasha" initials="HS" lastIdx="1" clrIdx="0">
    <p:extLst>
      <p:ext uri="{19B8F6BF-5375-455C-9EA6-DF929625EA0E}">
        <p15:presenceInfo xmlns:p15="http://schemas.microsoft.com/office/powerpoint/2012/main" userId="S::SHorwitz@ctc.ca.gov::4e68dda4-44bb-477e-9a7e-26b581a987e0"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A3763"/>
    <a:srgbClr val="B6D8F2"/>
    <a:srgbClr val="47556B"/>
    <a:srgbClr val="003366"/>
    <a:srgbClr val="FAAC3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60FA1CF-FC03-1346-BDE9-4B4332A4CC7E}" v="197" dt="2024-12-13T00:19:42.445"/>
    <p1510:client id="{E16B88DF-B95D-7CA2-A0C5-6885912D7F14}" v="120" dt="2024-12-12T04:43:01.23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D7AC3CCA-C797-4891-BE02-D94E43425B78}" styleName="Medium Style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33178"/>
    <p:restoredTop sz="94703"/>
  </p:normalViewPr>
  <p:slideViewPr>
    <p:cSldViewPr snapToGrid="0">
      <p:cViewPr varScale="1">
        <p:scale>
          <a:sx n="75" d="100"/>
          <a:sy n="75" d="100"/>
        </p:scale>
        <p:origin x="76" y="51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commentAuthors" Target="commentAuthor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gs" Target="tags/tag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notesMaster" Target="notesMasters/notesMaster1.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8/10/relationships/authors" Target="author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 Id="rId30" Type="http://schemas.microsoft.com/office/2015/10/relationships/revisionInfo" Target="revisionInfo.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83EFC15-E4CA-4946-9DB3-FA1D26EAE271}" type="datetimeFigureOut">
              <a:rPr lang="en-US" smtClean="0"/>
              <a:t>12/12/2024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CF5128D-62D6-47DE-A237-AAF281E5FD51}" type="slidenum">
              <a:rPr lang="en-US" smtClean="0"/>
              <a:t>‹#›</a:t>
            </a:fld>
            <a:endParaRPr lang="en-US"/>
          </a:p>
        </p:txBody>
      </p:sp>
    </p:spTree>
    <p:extLst>
      <p:ext uri="{BB962C8B-B14F-4D97-AF65-F5344CB8AC3E}">
        <p14:creationId xmlns:p14="http://schemas.microsoft.com/office/powerpoint/2010/main" val="400180772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 H1">
    <p:spTree>
      <p:nvGrpSpPr>
        <p:cNvPr id="1" name=""/>
        <p:cNvGrpSpPr/>
        <p:nvPr/>
      </p:nvGrpSpPr>
      <p:grpSpPr>
        <a:xfrm>
          <a:off x="0" y="0"/>
          <a:ext cx="0" cy="0"/>
          <a:chOff x="0" y="0"/>
          <a:chExt cx="0" cy="0"/>
        </a:xfrm>
      </p:grpSpPr>
      <p:sp>
        <p:nvSpPr>
          <p:cNvPr id="7" name="Rectangle 6"/>
          <p:cNvSpPr/>
          <p:nvPr userDrawn="1"/>
        </p:nvSpPr>
        <p:spPr>
          <a:xfrm>
            <a:off x="3175" y="6400800"/>
            <a:ext cx="12188825" cy="457200"/>
          </a:xfrm>
          <a:prstGeom prst="rect">
            <a:avLst/>
          </a:prstGeom>
          <a:solidFill>
            <a:srgbClr val="00336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8" name="Rectangle 7"/>
          <p:cNvSpPr/>
          <p:nvPr/>
        </p:nvSpPr>
        <p:spPr>
          <a:xfrm>
            <a:off x="15" y="6334316"/>
            <a:ext cx="12188825" cy="64008"/>
          </a:xfrm>
          <a:prstGeom prst="rect">
            <a:avLst/>
          </a:prstGeom>
          <a:solidFill>
            <a:srgbClr val="FAAC35"/>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hasCustomPrompt="1"/>
          </p:nvPr>
        </p:nvSpPr>
        <p:spPr>
          <a:xfrm>
            <a:off x="1097280" y="758952"/>
            <a:ext cx="7058429" cy="2919411"/>
          </a:xfrm>
        </p:spPr>
        <p:txBody>
          <a:bodyPr anchor="b">
            <a:normAutofit/>
          </a:bodyPr>
          <a:lstStyle>
            <a:lvl1pPr algn="l">
              <a:lnSpc>
                <a:spcPct val="85000"/>
              </a:lnSpc>
              <a:defRPr sz="5000" b="0" i="0" spc="-50" baseline="0">
                <a:solidFill>
                  <a:srgbClr val="1A3763"/>
                </a:solidFill>
                <a:latin typeface="Calibri Light" panose="020F0302020204030204" pitchFamily="34" charset="0"/>
                <a:cs typeface="Calibri Light" panose="020F0302020204030204" pitchFamily="34" charset="0"/>
              </a:defRPr>
            </a:lvl1pPr>
          </a:lstStyle>
          <a:p>
            <a:r>
              <a:rPr lang="en-US" sz="5000" b="1">
                <a:solidFill>
                  <a:srgbClr val="1A3763"/>
                </a:solidFill>
              </a:rPr>
              <a:t>Presentation Title</a:t>
            </a:r>
            <a:br>
              <a:rPr lang="en-US" sz="5000" b="1">
                <a:solidFill>
                  <a:srgbClr val="1A3763"/>
                </a:solidFill>
              </a:rPr>
            </a:br>
            <a:r>
              <a:rPr lang="en-US" sz="5000" b="1">
                <a:solidFill>
                  <a:srgbClr val="1A3763"/>
                </a:solidFill>
              </a:rPr>
              <a:t>(adjust size as needed)</a:t>
            </a:r>
            <a:br>
              <a:rPr lang="en-US" sz="5000" b="1">
                <a:solidFill>
                  <a:srgbClr val="1A3763"/>
                </a:solidFill>
              </a:rPr>
            </a:br>
            <a:r>
              <a:rPr lang="en-US" sz="5000" b="1">
                <a:solidFill>
                  <a:srgbClr val="1A3763"/>
                </a:solidFill>
              </a:rPr>
              <a:t>Title Slide – Heading Level 1</a:t>
            </a:r>
            <a:endParaRPr lang="en-US"/>
          </a:p>
        </p:txBody>
      </p:sp>
      <p:sp>
        <p:nvSpPr>
          <p:cNvPr id="3" name="Subtitle 2"/>
          <p:cNvSpPr>
            <a:spLocks noGrp="1"/>
          </p:cNvSpPr>
          <p:nvPr>
            <p:ph type="subTitle" idx="1" hasCustomPrompt="1"/>
          </p:nvPr>
        </p:nvSpPr>
        <p:spPr>
          <a:xfrm>
            <a:off x="1097280" y="4361689"/>
            <a:ext cx="10058400" cy="1889679"/>
          </a:xfrm>
        </p:spPr>
        <p:txBody>
          <a:bodyPr lIns="91440" rIns="91440">
            <a:normAutofit/>
          </a:bodyPr>
          <a:lstStyle>
            <a:lvl1pPr marL="0" indent="0" algn="l">
              <a:lnSpc>
                <a:spcPct val="100000"/>
              </a:lnSpc>
              <a:spcAft>
                <a:spcPts val="1200"/>
              </a:spcAft>
              <a:buNone/>
              <a:defRPr sz="2400" cap="all" spc="200" baseline="0">
                <a:solidFill>
                  <a:schemeClr val="tx1"/>
                </a:solidFill>
                <a:latin typeface="+mn-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pPr marL="0" marR="0" lvl="0" indent="0" algn="l" defTabSz="914400" rtl="0" eaLnBrk="1" fontAlgn="auto" latinLnBrk="0" hangingPunct="1">
              <a:lnSpc>
                <a:spcPct val="150000"/>
              </a:lnSpc>
              <a:spcBef>
                <a:spcPts val="1200"/>
              </a:spcBef>
              <a:spcAft>
                <a:spcPts val="0"/>
              </a:spcAft>
              <a:buClr>
                <a:schemeClr val="accent1"/>
              </a:buClr>
              <a:buSzPct val="100000"/>
              <a:buFont typeface="Calibri" panose="020F0502020204030204" pitchFamily="34" charset="0"/>
              <a:buNone/>
              <a:tabLst/>
              <a:defRPr/>
            </a:pPr>
            <a:r>
              <a:rPr lang="en-US">
                <a:solidFill>
                  <a:schemeClr val="tx1"/>
                </a:solidFill>
                <a:latin typeface="+mn-lt"/>
              </a:rPr>
              <a:t>Subtitle/ Presenter Names/ Date                                      (Font: Calibri, All Caps, minimum 24pt)                                  </a:t>
            </a:r>
            <a:r>
              <a:rPr lang="en-US"/>
              <a:t>Do not duplicate - the first slide serves as Heading Level 1.</a:t>
            </a:r>
          </a:p>
          <a:p>
            <a:endParaRPr lang="en-US">
              <a:solidFill>
                <a:schemeClr val="tx1"/>
              </a:solidFill>
              <a:latin typeface="+mn-lt"/>
            </a:endParaRPr>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430975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 H2">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1097280" y="199505"/>
            <a:ext cx="10058400" cy="1429786"/>
          </a:xfrm>
        </p:spPr>
        <p:txBody>
          <a:bodyPr/>
          <a:lstStyle>
            <a:lvl1pPr>
              <a:defRPr>
                <a:solidFill>
                  <a:srgbClr val="003366"/>
                </a:solidFill>
                <a:latin typeface="Calibri Light" panose="020F0302020204030204" pitchFamily="34" charset="0"/>
                <a:cs typeface="Calibri Light" panose="020F0302020204030204" pitchFamily="34" charset="0"/>
              </a:defRPr>
            </a:lvl1pPr>
          </a:lstStyle>
          <a:p>
            <a:pPr marL="0" marR="0" lvl="0" indent="0" algn="l" defTabSz="914400" rtl="0" eaLnBrk="1" fontAlgn="auto" latinLnBrk="0" hangingPunct="1">
              <a:lnSpc>
                <a:spcPct val="85000"/>
              </a:lnSpc>
              <a:spcBef>
                <a:spcPct val="0"/>
              </a:spcBef>
              <a:spcAft>
                <a:spcPts val="0"/>
              </a:spcAft>
              <a:buClrTx/>
              <a:buSzTx/>
              <a:buFontTx/>
              <a:buNone/>
              <a:tabLst/>
              <a:defRPr/>
            </a:pPr>
            <a:r>
              <a:rPr lang="en-US">
                <a:solidFill>
                  <a:srgbClr val="1A3763"/>
                </a:solidFill>
              </a:rPr>
              <a:t>Slide Title Here (adjust size as needed)</a:t>
            </a:r>
            <a:br>
              <a:rPr lang="en-US">
                <a:solidFill>
                  <a:srgbClr val="1A3763"/>
                </a:solidFill>
              </a:rPr>
            </a:br>
            <a:r>
              <a:rPr lang="en-US"/>
              <a:t>Title &amp; Content Slide – Heading Level 2</a:t>
            </a:r>
          </a:p>
        </p:txBody>
      </p:sp>
      <p:sp>
        <p:nvSpPr>
          <p:cNvPr id="6" name="Slide Number Placeholder 5"/>
          <p:cNvSpPr>
            <a:spLocks noGrp="1"/>
          </p:cNvSpPr>
          <p:nvPr>
            <p:ph type="sldNum" sz="quarter" idx="12"/>
          </p:nvPr>
        </p:nvSpPr>
        <p:spPr>
          <a:xfrm>
            <a:off x="10698474" y="6459785"/>
            <a:ext cx="1312025" cy="365125"/>
          </a:xfrm>
        </p:spPr>
        <p:txBody>
          <a:bodyPr/>
          <a:lstStyle>
            <a:lvl1pPr>
              <a:defRPr sz="2400">
                <a:solidFill>
                  <a:schemeClr val="bg1"/>
                </a:solidFill>
              </a:defRPr>
            </a:lvl1pPr>
          </a:lstStyle>
          <a:p>
            <a:fld id="{8CF074CD-934D-404A-ACFA-C89B8DACAFC4}" type="slidenum">
              <a:rPr lang="en-US" smtClean="0"/>
              <a:pPr/>
              <a:t>‹#›</a:t>
            </a:fld>
            <a:endParaRPr lang="en-US" sz="2400"/>
          </a:p>
        </p:txBody>
      </p:sp>
      <p:sp>
        <p:nvSpPr>
          <p:cNvPr id="5" name="Content Placeholder 2">
            <a:extLst>
              <a:ext uri="{FF2B5EF4-FFF2-40B4-BE49-F238E27FC236}">
                <a16:creationId xmlns:a16="http://schemas.microsoft.com/office/drawing/2014/main" id="{B5BD892F-C1C8-4888-AFA4-24722CC19B2B}"/>
              </a:ext>
            </a:extLst>
          </p:cNvPr>
          <p:cNvSpPr>
            <a:spLocks noGrp="1"/>
          </p:cNvSpPr>
          <p:nvPr>
            <p:ph sz="half" idx="1" hasCustomPrompt="1"/>
          </p:nvPr>
        </p:nvSpPr>
        <p:spPr>
          <a:xfrm>
            <a:off x="1097278" y="1845734"/>
            <a:ext cx="10058400" cy="4023360"/>
          </a:xfrm>
        </p:spPr>
        <p:txBody>
          <a:bodyPr/>
          <a:lstStyle>
            <a:lvl1pPr marL="182880">
              <a:lnSpc>
                <a:spcPct val="100000"/>
              </a:lnSpc>
              <a:buClr>
                <a:schemeClr val="tx1"/>
              </a:buClr>
              <a:buFont typeface="Arial" panose="020B0604020202020204" pitchFamily="34" charset="0"/>
              <a:buChar char="•"/>
              <a:defRPr sz="2400"/>
            </a:lvl1pPr>
            <a:lvl2pPr>
              <a:lnSpc>
                <a:spcPct val="100000"/>
              </a:lnSpc>
              <a:buClrTx/>
              <a:buFont typeface="Arial" panose="020B0604020202020204" pitchFamily="34" charset="0"/>
              <a:buChar char="•"/>
              <a:defRPr sz="2000"/>
            </a:lvl2pPr>
            <a:lvl3pPr>
              <a:lnSpc>
                <a:spcPct val="100000"/>
              </a:lnSpc>
              <a:buClrTx/>
              <a:buFont typeface="Arial" panose="020B0604020202020204" pitchFamily="34" charset="0"/>
              <a:buChar char="•"/>
              <a:defRPr sz="1800"/>
            </a:lvl3pPr>
            <a:lvl4pPr>
              <a:lnSpc>
                <a:spcPct val="100000"/>
              </a:lnSpc>
              <a:buClrTx/>
              <a:buFont typeface="Arial" panose="020B0604020202020204" pitchFamily="34" charset="0"/>
              <a:buChar char="•"/>
              <a:defRPr sz="1600"/>
            </a:lvl4pPr>
            <a:lvl5pPr>
              <a:lnSpc>
                <a:spcPct val="100000"/>
              </a:lnSpc>
              <a:buClrTx/>
              <a:buFont typeface="Arial" panose="020B0604020202020204" pitchFamily="34" charset="0"/>
              <a:buChar char="•"/>
              <a:defRPr/>
            </a:lvl5pPr>
          </a:lstStyle>
          <a:p>
            <a:pPr>
              <a:lnSpc>
                <a:spcPct val="100000"/>
              </a:lnSpc>
              <a:spcBef>
                <a:spcPts val="0"/>
              </a:spcBef>
              <a:spcAft>
                <a:spcPts val="1200"/>
              </a:spcAft>
              <a:buClrTx/>
              <a:buFont typeface="Arial" panose="020B0604020202020204" pitchFamily="34" charset="0"/>
              <a:buChar char="•"/>
            </a:pPr>
            <a:r>
              <a:rPr lang="en-US" sz="2400">
                <a:solidFill>
                  <a:schemeClr val="tx1"/>
                </a:solidFill>
              </a:rPr>
              <a:t>Bullet Text Here (minimum 24pt font size)</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106818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New Section Header - H2">
    <p:bg>
      <p:bgPr>
        <a:solidFill>
          <a:schemeClr val="bg1"/>
        </a:solidFill>
        <a:effectLst/>
      </p:bgPr>
    </p:bg>
    <p:spTree>
      <p:nvGrpSpPr>
        <p:cNvPr id="1" name=""/>
        <p:cNvGrpSpPr/>
        <p:nvPr/>
      </p:nvGrpSpPr>
      <p:grpSpPr>
        <a:xfrm>
          <a:off x="0" y="0"/>
          <a:ext cx="0" cy="0"/>
          <a:chOff x="0" y="0"/>
          <a:chExt cx="0" cy="0"/>
        </a:xfrm>
      </p:grpSpPr>
      <p:pic>
        <p:nvPicPr>
          <p:cNvPr id="4" name="Content Placeholder 4" descr="California Commission on Teacher Credentialing seal">
            <a:extLst>
              <a:ext uri="{FF2B5EF4-FFF2-40B4-BE49-F238E27FC236}">
                <a16:creationId xmlns:a16="http://schemas.microsoft.com/office/drawing/2014/main" id="{6DFFA342-F737-466A-8C27-0F316FD694D4}"/>
              </a:ext>
            </a:extLst>
          </p:cNvPr>
          <p:cNvPicPr>
            <a:picLocks noChangeAspect="1"/>
          </p:cNvPicPr>
          <p:nvPr userDrawn="1"/>
        </p:nvPicPr>
        <p:blipFill>
          <a:blip r:embed="rId2">
            <a:alphaModFix amt="84000"/>
            <a:extLst>
              <a:ext uri="{BEBA8EAE-BF5A-486C-A8C5-ECC9F3942E4B}">
                <a14:imgProps xmlns:a14="http://schemas.microsoft.com/office/drawing/2010/main">
                  <a14:imgLayer r:embed="rId3">
                    <a14:imgEffect>
                      <a14:saturation sat="0"/>
                    </a14:imgEffect>
                  </a14:imgLayer>
                </a14:imgProps>
              </a:ext>
              <a:ext uri="{28A0092B-C50C-407E-A947-70E740481C1C}">
                <a14:useLocalDpi xmlns:a14="http://schemas.microsoft.com/office/drawing/2010/main" val="0"/>
              </a:ext>
            </a:extLst>
          </a:blip>
          <a:stretch>
            <a:fillRect/>
          </a:stretch>
        </p:blipFill>
        <p:spPr>
          <a:xfrm>
            <a:off x="98540" y="5281466"/>
            <a:ext cx="950976" cy="950976"/>
          </a:xfrm>
          <a:prstGeom prst="rect">
            <a:avLst/>
          </a:prstGeom>
        </p:spPr>
      </p:pic>
      <p:sp>
        <p:nvSpPr>
          <p:cNvPr id="7" name="Rectangle 6"/>
          <p:cNvSpPr/>
          <p:nvPr/>
        </p:nvSpPr>
        <p:spPr>
          <a:xfrm>
            <a:off x="3175" y="6400800"/>
            <a:ext cx="12188825" cy="457200"/>
          </a:xfrm>
          <a:prstGeom prst="rect">
            <a:avLst/>
          </a:prstGeom>
          <a:solidFill>
            <a:srgbClr val="1A3763"/>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rgbClr val="FAAC35"/>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hasCustomPrompt="1"/>
          </p:nvPr>
        </p:nvSpPr>
        <p:spPr>
          <a:xfrm>
            <a:off x="1097280" y="207820"/>
            <a:ext cx="10058400" cy="1429784"/>
          </a:xfrm>
        </p:spPr>
        <p:txBody>
          <a:bodyPr anchor="b" anchorCtr="0">
            <a:normAutofit/>
          </a:bodyPr>
          <a:lstStyle>
            <a:lvl1pPr>
              <a:lnSpc>
                <a:spcPct val="85000"/>
              </a:lnSpc>
              <a:defRPr sz="4800" b="0">
                <a:solidFill>
                  <a:srgbClr val="1A3763"/>
                </a:solidFill>
                <a:latin typeface="Calibri Light" panose="020F0302020204030204" pitchFamily="34" charset="0"/>
                <a:cs typeface="Calibri Light" panose="020F0302020204030204" pitchFamily="34" charset="0"/>
              </a:defRPr>
            </a:lvl1pPr>
          </a:lstStyle>
          <a:p>
            <a:pPr marL="0" marR="0" lvl="0" indent="0" algn="l" defTabSz="914400" rtl="0" eaLnBrk="1" fontAlgn="auto" latinLnBrk="0" hangingPunct="1">
              <a:lnSpc>
                <a:spcPct val="85000"/>
              </a:lnSpc>
              <a:spcBef>
                <a:spcPct val="0"/>
              </a:spcBef>
              <a:spcAft>
                <a:spcPts val="0"/>
              </a:spcAft>
              <a:buClrTx/>
              <a:buSzTx/>
              <a:buFontTx/>
              <a:buNone/>
              <a:tabLst/>
              <a:defRPr/>
            </a:pPr>
            <a:br>
              <a:rPr lang="en-US">
                <a:solidFill>
                  <a:srgbClr val="1A3763"/>
                </a:solidFill>
              </a:rPr>
            </a:br>
            <a:r>
              <a:rPr lang="en-US">
                <a:solidFill>
                  <a:srgbClr val="1A3763"/>
                </a:solidFill>
              </a:rPr>
              <a:t>Slide Title Here (adjust size as needed)</a:t>
            </a:r>
            <a:br>
              <a:rPr lang="en-US">
                <a:solidFill>
                  <a:srgbClr val="1A3763"/>
                </a:solidFill>
              </a:rPr>
            </a:br>
            <a:r>
              <a:rPr lang="en-US"/>
              <a:t>Section Header Slide – Heading Level 2</a:t>
            </a:r>
          </a:p>
        </p:txBody>
      </p:sp>
      <p:sp>
        <p:nvSpPr>
          <p:cNvPr id="6" name="Slide Number Placeholder 5"/>
          <p:cNvSpPr>
            <a:spLocks noGrp="1"/>
          </p:cNvSpPr>
          <p:nvPr>
            <p:ph type="sldNum" sz="quarter" idx="12"/>
          </p:nvPr>
        </p:nvSpPr>
        <p:spPr>
          <a:xfrm>
            <a:off x="10698480" y="6459785"/>
            <a:ext cx="1312025" cy="365125"/>
          </a:xfrm>
        </p:spPr>
        <p:txBody>
          <a:bodyPr/>
          <a:lstStyle>
            <a:lvl1pPr>
              <a:defRPr sz="2400">
                <a:solidFill>
                  <a:schemeClr val="bg1"/>
                </a:solidFill>
              </a:defRPr>
            </a:lvl1pPr>
          </a:lstStyle>
          <a:p>
            <a:fld id="{8CF074CD-934D-404A-ACFA-C89B8DACAFC4}" type="slidenum">
              <a:rPr lang="en-US" smtClean="0"/>
              <a:pPr/>
              <a:t>‹#›</a:t>
            </a:fld>
            <a:endParaRPr lang="en-US" sz="2400"/>
          </a:p>
        </p:txBody>
      </p:sp>
      <p:cxnSp>
        <p:nvCxnSpPr>
          <p:cNvPr id="9" name="Straight Connector 8"/>
          <p:cNvCxnSpPr/>
          <p:nvPr/>
        </p:nvCxnSpPr>
        <p:spPr>
          <a:xfrm>
            <a:off x="1199345" y="1733226"/>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1" name="Content Placeholder 2">
            <a:extLst>
              <a:ext uri="{FF2B5EF4-FFF2-40B4-BE49-F238E27FC236}">
                <a16:creationId xmlns:a16="http://schemas.microsoft.com/office/drawing/2014/main" id="{4999B559-53A7-46EB-90A5-FA9ABFE6A423}"/>
              </a:ext>
            </a:extLst>
          </p:cNvPr>
          <p:cNvSpPr>
            <a:spLocks noGrp="1"/>
          </p:cNvSpPr>
          <p:nvPr>
            <p:ph sz="half" idx="1" hasCustomPrompt="1"/>
          </p:nvPr>
        </p:nvSpPr>
        <p:spPr>
          <a:xfrm>
            <a:off x="1097278" y="1845734"/>
            <a:ext cx="10058400" cy="4023360"/>
          </a:xfrm>
        </p:spPr>
        <p:txBody>
          <a:bodyPr/>
          <a:lstStyle>
            <a:lvl1pPr marL="182880">
              <a:lnSpc>
                <a:spcPct val="100000"/>
              </a:lnSpc>
              <a:buClr>
                <a:schemeClr val="tx1"/>
              </a:buClr>
              <a:buFont typeface="Arial" panose="020B0604020202020204" pitchFamily="34" charset="0"/>
              <a:buChar char="•"/>
              <a:defRPr sz="2400"/>
            </a:lvl1pPr>
            <a:lvl2pPr>
              <a:lnSpc>
                <a:spcPct val="100000"/>
              </a:lnSpc>
              <a:buClrTx/>
              <a:buFont typeface="Arial" panose="020B0604020202020204" pitchFamily="34" charset="0"/>
              <a:buChar char="•"/>
              <a:defRPr sz="2000"/>
            </a:lvl2pPr>
            <a:lvl3pPr>
              <a:lnSpc>
                <a:spcPct val="100000"/>
              </a:lnSpc>
              <a:buClrTx/>
              <a:buFont typeface="Arial" panose="020B0604020202020204" pitchFamily="34" charset="0"/>
              <a:buChar char="•"/>
              <a:defRPr sz="1800"/>
            </a:lvl3pPr>
            <a:lvl4pPr>
              <a:lnSpc>
                <a:spcPct val="100000"/>
              </a:lnSpc>
              <a:buClrTx/>
              <a:buFont typeface="Arial" panose="020B0604020202020204" pitchFamily="34" charset="0"/>
              <a:buChar char="•"/>
              <a:defRPr sz="1600"/>
            </a:lvl4pPr>
            <a:lvl5pPr>
              <a:lnSpc>
                <a:spcPct val="100000"/>
              </a:lnSpc>
              <a:buClrTx/>
              <a:buFont typeface="Arial" panose="020B0604020202020204" pitchFamily="34" charset="0"/>
              <a:buChar char="•"/>
              <a:defRPr/>
            </a:lvl5pPr>
          </a:lstStyle>
          <a:p>
            <a:pPr>
              <a:lnSpc>
                <a:spcPct val="100000"/>
              </a:lnSpc>
              <a:spcBef>
                <a:spcPts val="0"/>
              </a:spcBef>
              <a:spcAft>
                <a:spcPts val="1200"/>
              </a:spcAft>
              <a:buClrTx/>
              <a:buFont typeface="Arial" panose="020B0604020202020204" pitchFamily="34" charset="0"/>
              <a:buChar char="•"/>
            </a:pPr>
            <a:r>
              <a:rPr lang="en-US" sz="2400">
                <a:solidFill>
                  <a:schemeClr val="tx1"/>
                </a:solidFill>
              </a:rPr>
              <a:t>Bullet Text Here (minimum 24pt font size)</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2579972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 H2">
    <p:spTree>
      <p:nvGrpSpPr>
        <p:cNvPr id="1" name=""/>
        <p:cNvGrpSpPr/>
        <p:nvPr/>
      </p:nvGrpSpPr>
      <p:grpSpPr>
        <a:xfrm>
          <a:off x="0" y="0"/>
          <a:ext cx="0" cy="0"/>
          <a:chOff x="0" y="0"/>
          <a:chExt cx="0" cy="0"/>
        </a:xfrm>
      </p:grpSpPr>
      <p:sp>
        <p:nvSpPr>
          <p:cNvPr id="8" name="Title 7"/>
          <p:cNvSpPr>
            <a:spLocks noGrp="1"/>
          </p:cNvSpPr>
          <p:nvPr>
            <p:ph type="title" hasCustomPrompt="1"/>
          </p:nvPr>
        </p:nvSpPr>
        <p:spPr>
          <a:xfrm>
            <a:off x="1097280" y="286603"/>
            <a:ext cx="10058400" cy="1450757"/>
          </a:xfrm>
        </p:spPr>
        <p:txBody>
          <a:bodyPr/>
          <a:lstStyle>
            <a:lvl1pPr>
              <a:defRPr>
                <a:solidFill>
                  <a:srgbClr val="1A3763"/>
                </a:solidFill>
              </a:defRPr>
            </a:lvl1pPr>
          </a:lstStyle>
          <a:p>
            <a:r>
              <a:rPr lang="en-US"/>
              <a:t>Two Content Slide – Heading Level 2</a:t>
            </a:r>
          </a:p>
        </p:txBody>
      </p:sp>
      <p:sp>
        <p:nvSpPr>
          <p:cNvPr id="3" name="Content Placeholder 2"/>
          <p:cNvSpPr>
            <a:spLocks noGrp="1"/>
          </p:cNvSpPr>
          <p:nvPr>
            <p:ph sz="half" idx="1" hasCustomPrompt="1"/>
          </p:nvPr>
        </p:nvSpPr>
        <p:spPr>
          <a:xfrm>
            <a:off x="1097278" y="1845734"/>
            <a:ext cx="4937760" cy="4023360"/>
          </a:xfrm>
        </p:spPr>
        <p:txBody>
          <a:bodyPr/>
          <a:lstStyle>
            <a:lvl1pPr>
              <a:lnSpc>
                <a:spcPct val="100000"/>
              </a:lnSpc>
              <a:defRPr sz="2400"/>
            </a:lvl1pPr>
            <a:lvl2pPr>
              <a:lnSpc>
                <a:spcPct val="100000"/>
              </a:lnSpc>
              <a:buClrTx/>
              <a:defRPr sz="2000"/>
            </a:lvl2pPr>
            <a:lvl3pPr>
              <a:lnSpc>
                <a:spcPct val="100000"/>
              </a:lnSpc>
              <a:buClrTx/>
              <a:defRPr sz="1800"/>
            </a:lvl3pPr>
            <a:lvl4pPr>
              <a:lnSpc>
                <a:spcPct val="100000"/>
              </a:lnSpc>
              <a:buClrTx/>
              <a:defRPr sz="1600"/>
            </a:lvl4pPr>
            <a:lvl5pPr>
              <a:lnSpc>
                <a:spcPct val="100000"/>
              </a:lnSpc>
              <a:buClrTx/>
              <a:defRPr/>
            </a:lvl5pPr>
          </a:lstStyle>
          <a:p>
            <a:pPr marL="91440" marR="0" lvl="0" indent="-91440" algn="l" defTabSz="914400" rtl="0" eaLnBrk="1" fontAlgn="auto" latinLnBrk="0" hangingPunct="1">
              <a:lnSpc>
                <a:spcPct val="90000"/>
              </a:lnSpc>
              <a:spcBef>
                <a:spcPts val="1200"/>
              </a:spcBef>
              <a:spcAft>
                <a:spcPts val="200"/>
              </a:spcAft>
              <a:buClr>
                <a:schemeClr val="accent1"/>
              </a:buClr>
              <a:buSzPct val="100000"/>
              <a:buFont typeface="Calibri" panose="020F0502020204030204" pitchFamily="34" charset="0"/>
              <a:buChar char=" "/>
              <a:tabLst/>
              <a:defRPr/>
            </a:pPr>
            <a:r>
              <a:rPr lang="en-US"/>
              <a:t>Content #1</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hasCustomPrompt="1"/>
          </p:nvPr>
        </p:nvSpPr>
        <p:spPr>
          <a:xfrm>
            <a:off x="6217920" y="1845735"/>
            <a:ext cx="4937760" cy="4023360"/>
          </a:xfrm>
        </p:spPr>
        <p:txBody>
          <a:bodyPr/>
          <a:lstStyle>
            <a:lvl1pPr>
              <a:lnSpc>
                <a:spcPct val="100000"/>
              </a:lnSpc>
              <a:defRPr sz="2400"/>
            </a:lvl1pPr>
            <a:lvl2pPr>
              <a:lnSpc>
                <a:spcPct val="100000"/>
              </a:lnSpc>
              <a:buClrTx/>
              <a:defRPr sz="2000"/>
            </a:lvl2pPr>
            <a:lvl3pPr>
              <a:lnSpc>
                <a:spcPct val="100000"/>
              </a:lnSpc>
              <a:buClrTx/>
              <a:defRPr sz="1800"/>
            </a:lvl3pPr>
            <a:lvl4pPr>
              <a:lnSpc>
                <a:spcPct val="100000"/>
              </a:lnSpc>
              <a:buClrTx/>
              <a:defRPr sz="1600"/>
            </a:lvl4pPr>
            <a:lvl5pPr>
              <a:lnSpc>
                <a:spcPct val="100000"/>
              </a:lnSpc>
              <a:buClrTx/>
              <a:defRPr/>
            </a:lvl5pPr>
            <a:lvl6pPr>
              <a:buNone/>
              <a:defRPr/>
            </a:lvl6pPr>
          </a:lstStyle>
          <a:p>
            <a:pPr lvl="0"/>
            <a:r>
              <a:rPr lang="en-US"/>
              <a:t>Content #2</a:t>
            </a:r>
          </a:p>
          <a:p>
            <a:pPr lvl="1"/>
            <a:r>
              <a:rPr lang="en-US"/>
              <a:t>Second level</a:t>
            </a:r>
          </a:p>
          <a:p>
            <a:pPr lvl="2"/>
            <a:r>
              <a:rPr lang="en-US"/>
              <a:t>Third level</a:t>
            </a:r>
          </a:p>
          <a:p>
            <a:pPr lvl="3"/>
            <a:r>
              <a:rPr lang="en-US"/>
              <a:t>Fourth level</a:t>
            </a:r>
          </a:p>
          <a:p>
            <a:pPr lvl="4"/>
            <a:r>
              <a:rPr lang="en-US"/>
              <a:t>Fifth level</a:t>
            </a:r>
          </a:p>
        </p:txBody>
      </p:sp>
      <p:sp>
        <p:nvSpPr>
          <p:cNvPr id="7" name="Slide Number Placeholder 6"/>
          <p:cNvSpPr>
            <a:spLocks noGrp="1"/>
          </p:cNvSpPr>
          <p:nvPr>
            <p:ph type="sldNum" sz="quarter" idx="12"/>
          </p:nvPr>
        </p:nvSpPr>
        <p:spPr>
          <a:xfrm>
            <a:off x="10698480" y="6459785"/>
            <a:ext cx="1312025" cy="365125"/>
          </a:xfrm>
        </p:spPr>
        <p:txBody>
          <a:bodyPr/>
          <a:lstStyle>
            <a:lvl1pPr>
              <a:defRPr sz="2400">
                <a:solidFill>
                  <a:schemeClr val="bg1"/>
                </a:solidFill>
              </a:defRPr>
            </a:lvl1pPr>
          </a:lstStyle>
          <a:p>
            <a:fld id="{8CF074CD-934D-404A-ACFA-C89B8DACAFC4}" type="slidenum">
              <a:rPr lang="en-US" smtClean="0"/>
              <a:pPr/>
              <a:t>‹#›</a:t>
            </a:fld>
            <a:endParaRPr lang="en-US" sz="2400"/>
          </a:p>
        </p:txBody>
      </p:sp>
    </p:spTree>
    <p:extLst>
      <p:ext uri="{BB962C8B-B14F-4D97-AF65-F5344CB8AC3E}">
        <p14:creationId xmlns:p14="http://schemas.microsoft.com/office/powerpoint/2010/main" val="34586099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 H2">
    <p:spTree>
      <p:nvGrpSpPr>
        <p:cNvPr id="1" name=""/>
        <p:cNvGrpSpPr/>
        <p:nvPr/>
      </p:nvGrpSpPr>
      <p:grpSpPr>
        <a:xfrm>
          <a:off x="0" y="0"/>
          <a:ext cx="0" cy="0"/>
          <a:chOff x="0" y="0"/>
          <a:chExt cx="0" cy="0"/>
        </a:xfrm>
      </p:grpSpPr>
      <p:sp>
        <p:nvSpPr>
          <p:cNvPr id="10" name="Title 9"/>
          <p:cNvSpPr>
            <a:spLocks noGrp="1"/>
          </p:cNvSpPr>
          <p:nvPr>
            <p:ph type="title" hasCustomPrompt="1"/>
          </p:nvPr>
        </p:nvSpPr>
        <p:spPr>
          <a:xfrm>
            <a:off x="1097280" y="286603"/>
            <a:ext cx="10058400" cy="1450757"/>
          </a:xfrm>
        </p:spPr>
        <p:txBody>
          <a:bodyPr/>
          <a:lstStyle>
            <a:lvl1pPr>
              <a:defRPr>
                <a:solidFill>
                  <a:srgbClr val="1A3763"/>
                </a:solidFill>
              </a:defRPr>
            </a:lvl1pPr>
          </a:lstStyle>
          <a:p>
            <a:r>
              <a:rPr lang="en-US"/>
              <a:t>Two Content Slide (Comparison) Heading Level 2</a:t>
            </a:r>
          </a:p>
        </p:txBody>
      </p:sp>
      <p:sp>
        <p:nvSpPr>
          <p:cNvPr id="3" name="Text Placeholder 2"/>
          <p:cNvSpPr>
            <a:spLocks noGrp="1"/>
          </p:cNvSpPr>
          <p:nvPr>
            <p:ph type="body" idx="1" hasCustomPrompt="1"/>
          </p:nvPr>
        </p:nvSpPr>
        <p:spPr>
          <a:xfrm>
            <a:off x="1097280" y="1846052"/>
            <a:ext cx="4937760" cy="736282"/>
          </a:xfrm>
        </p:spPr>
        <p:txBody>
          <a:bodyPr lIns="91440" rIns="91440" anchor="ctr">
            <a:normAutofit/>
          </a:bodyPr>
          <a:lstStyle>
            <a:lvl1pPr marL="0" indent="0">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CONTENT #1 title</a:t>
            </a:r>
          </a:p>
        </p:txBody>
      </p:sp>
      <p:sp>
        <p:nvSpPr>
          <p:cNvPr id="4" name="Content Placeholder 3"/>
          <p:cNvSpPr>
            <a:spLocks noGrp="1"/>
          </p:cNvSpPr>
          <p:nvPr>
            <p:ph sz="half" idx="2" hasCustomPrompt="1"/>
          </p:nvPr>
        </p:nvSpPr>
        <p:spPr>
          <a:xfrm>
            <a:off x="1097280" y="2582334"/>
            <a:ext cx="4937760" cy="3378200"/>
          </a:xfrm>
        </p:spPr>
        <p:txBody>
          <a:bodyPr/>
          <a:lstStyle>
            <a:lvl2pPr>
              <a:lnSpc>
                <a:spcPct val="100000"/>
              </a:lnSpc>
              <a:buClrTx/>
              <a:defRPr/>
            </a:lvl2pPr>
            <a:lvl3pPr>
              <a:lnSpc>
                <a:spcPct val="100000"/>
              </a:lnSpc>
              <a:buClrTx/>
              <a:defRPr sz="1600"/>
            </a:lvl3pPr>
            <a:lvl4pPr>
              <a:lnSpc>
                <a:spcPct val="100000"/>
              </a:lnSpc>
              <a:buClrTx/>
              <a:defRPr/>
            </a:lvl4pPr>
            <a:lvl5pPr>
              <a:buClrTx/>
              <a:defRPr/>
            </a:lvl5pPr>
          </a:lstStyle>
          <a:p>
            <a:pPr lvl="1"/>
            <a:r>
              <a:rPr lang="en-US"/>
              <a:t>Second level</a:t>
            </a:r>
          </a:p>
          <a:p>
            <a:pPr lvl="2"/>
            <a:r>
              <a:rPr lang="en-US"/>
              <a:t>Third level</a:t>
            </a:r>
          </a:p>
          <a:p>
            <a:pPr lvl="3"/>
            <a:r>
              <a:rPr lang="en-US"/>
              <a:t>Fourth level</a:t>
            </a:r>
          </a:p>
        </p:txBody>
      </p:sp>
      <p:sp>
        <p:nvSpPr>
          <p:cNvPr id="5" name="Text Placeholder 4"/>
          <p:cNvSpPr>
            <a:spLocks noGrp="1"/>
          </p:cNvSpPr>
          <p:nvPr>
            <p:ph type="body" sz="quarter" idx="3" hasCustomPrompt="1"/>
          </p:nvPr>
        </p:nvSpPr>
        <p:spPr>
          <a:xfrm>
            <a:off x="6217920" y="1846052"/>
            <a:ext cx="4937760" cy="736282"/>
          </a:xfrm>
        </p:spPr>
        <p:txBody>
          <a:bodyPr lIns="91440" rIns="91440" anchor="ctr">
            <a:normAutofit/>
          </a:bodyPr>
          <a:lstStyle>
            <a:lvl1pPr marL="0" indent="0">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Content #2 title</a:t>
            </a:r>
          </a:p>
        </p:txBody>
      </p:sp>
      <p:sp>
        <p:nvSpPr>
          <p:cNvPr id="6" name="Content Placeholder 5"/>
          <p:cNvSpPr>
            <a:spLocks noGrp="1"/>
          </p:cNvSpPr>
          <p:nvPr>
            <p:ph sz="quarter" idx="4" hasCustomPrompt="1"/>
          </p:nvPr>
        </p:nvSpPr>
        <p:spPr>
          <a:xfrm>
            <a:off x="6217920" y="2582334"/>
            <a:ext cx="4937760" cy="3378200"/>
          </a:xfrm>
        </p:spPr>
        <p:txBody>
          <a:bodyPr/>
          <a:lstStyle>
            <a:lvl2pPr>
              <a:lnSpc>
                <a:spcPct val="100000"/>
              </a:lnSpc>
              <a:buClrTx/>
              <a:defRPr/>
            </a:lvl2pPr>
            <a:lvl3pPr>
              <a:lnSpc>
                <a:spcPct val="100000"/>
              </a:lnSpc>
              <a:buClrTx/>
              <a:defRPr sz="1600"/>
            </a:lvl3pPr>
            <a:lvl4pPr>
              <a:lnSpc>
                <a:spcPct val="100000"/>
              </a:lnSpc>
              <a:buClrTx/>
              <a:defRPr/>
            </a:lvl4pPr>
            <a:lvl5pPr>
              <a:buClrTx/>
              <a:defRPr/>
            </a:lvl5pPr>
          </a:lstStyle>
          <a:p>
            <a:pPr lvl="1"/>
            <a:r>
              <a:rPr lang="en-US"/>
              <a:t>Second level</a:t>
            </a:r>
          </a:p>
          <a:p>
            <a:pPr lvl="2"/>
            <a:r>
              <a:rPr lang="en-US"/>
              <a:t>Third level</a:t>
            </a:r>
          </a:p>
          <a:p>
            <a:pPr lvl="3"/>
            <a:r>
              <a:rPr lang="en-US"/>
              <a:t>Fourth level</a:t>
            </a:r>
          </a:p>
        </p:txBody>
      </p:sp>
      <p:sp>
        <p:nvSpPr>
          <p:cNvPr id="9" name="Slide Number Placeholder 8"/>
          <p:cNvSpPr>
            <a:spLocks noGrp="1"/>
          </p:cNvSpPr>
          <p:nvPr>
            <p:ph type="sldNum" sz="quarter" idx="12"/>
          </p:nvPr>
        </p:nvSpPr>
        <p:spPr>
          <a:xfrm>
            <a:off x="10698480" y="6459785"/>
            <a:ext cx="1312025" cy="365125"/>
          </a:xfrm>
        </p:spPr>
        <p:txBody>
          <a:bodyPr/>
          <a:lstStyle>
            <a:lvl1pPr>
              <a:defRPr sz="2400">
                <a:solidFill>
                  <a:schemeClr val="bg1"/>
                </a:solidFill>
              </a:defRPr>
            </a:lvl1pPr>
          </a:lstStyle>
          <a:p>
            <a:fld id="{8CF074CD-934D-404A-ACFA-C89B8DACAFC4}" type="slidenum">
              <a:rPr lang="en-US" smtClean="0"/>
              <a:pPr/>
              <a:t>‹#›</a:t>
            </a:fld>
            <a:endParaRPr lang="en-US" sz="2400"/>
          </a:p>
        </p:txBody>
      </p:sp>
    </p:spTree>
    <p:extLst>
      <p:ext uri="{BB962C8B-B14F-4D97-AF65-F5344CB8AC3E}">
        <p14:creationId xmlns:p14="http://schemas.microsoft.com/office/powerpoint/2010/main" val="15258573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 H2">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lvl1pPr>
              <a:defRPr>
                <a:solidFill>
                  <a:srgbClr val="1A3763"/>
                </a:solidFill>
              </a:defRPr>
            </a:lvl1pPr>
          </a:lstStyle>
          <a:p>
            <a:r>
              <a:rPr lang="en-US"/>
              <a:t>Title Only Slide (adjust size as needed)</a:t>
            </a:r>
            <a:br>
              <a:rPr lang="en-US"/>
            </a:br>
            <a:r>
              <a:rPr lang="en-US"/>
              <a:t>Heading Level 2 – no content</a:t>
            </a:r>
          </a:p>
        </p:txBody>
      </p:sp>
      <p:sp>
        <p:nvSpPr>
          <p:cNvPr id="5" name="Slide Number Placeholder 4"/>
          <p:cNvSpPr>
            <a:spLocks noGrp="1"/>
          </p:cNvSpPr>
          <p:nvPr>
            <p:ph type="sldNum" sz="quarter" idx="12"/>
          </p:nvPr>
        </p:nvSpPr>
        <p:spPr>
          <a:xfrm>
            <a:off x="10698482" y="6459785"/>
            <a:ext cx="1312025" cy="365125"/>
          </a:xfrm>
        </p:spPr>
        <p:txBody>
          <a:bodyPr/>
          <a:lstStyle>
            <a:lvl1pPr>
              <a:defRPr sz="2400">
                <a:solidFill>
                  <a:schemeClr val="bg1"/>
                </a:solidFill>
              </a:defRPr>
            </a:lvl1pPr>
          </a:lstStyle>
          <a:p>
            <a:fld id="{8CF074CD-934D-404A-ACFA-C89B8DACAFC4}" type="slidenum">
              <a:rPr lang="en-US" smtClean="0"/>
              <a:pPr/>
              <a:t>‹#›</a:t>
            </a:fld>
            <a:endParaRPr lang="en-US" sz="2400"/>
          </a:p>
        </p:txBody>
      </p:sp>
    </p:spTree>
    <p:extLst>
      <p:ext uri="{BB962C8B-B14F-4D97-AF65-F5344CB8AC3E}">
        <p14:creationId xmlns:p14="http://schemas.microsoft.com/office/powerpoint/2010/main" val="3013527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 No Heading Level">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rgbClr val="1A3763"/>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solidFill>
                <a:srgbClr val="1A3763"/>
              </a:solidFill>
            </a:endParaRPr>
          </a:p>
        </p:txBody>
      </p:sp>
      <p:sp>
        <p:nvSpPr>
          <p:cNvPr id="6" name="Rectangle 5"/>
          <p:cNvSpPr/>
          <p:nvPr/>
        </p:nvSpPr>
        <p:spPr>
          <a:xfrm>
            <a:off x="15" y="6334316"/>
            <a:ext cx="12188825" cy="64008"/>
          </a:xfrm>
          <a:prstGeom prst="rect">
            <a:avLst/>
          </a:prstGeom>
          <a:solidFill>
            <a:srgbClr val="FAAC35"/>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Slide Number Placeholder 8"/>
          <p:cNvSpPr>
            <a:spLocks noGrp="1"/>
          </p:cNvSpPr>
          <p:nvPr>
            <p:ph type="sldNum" sz="quarter" idx="12"/>
          </p:nvPr>
        </p:nvSpPr>
        <p:spPr>
          <a:xfrm>
            <a:off x="10698482" y="6459785"/>
            <a:ext cx="1312025" cy="365125"/>
          </a:xfrm>
        </p:spPr>
        <p:txBody>
          <a:bodyPr/>
          <a:lstStyle>
            <a:lvl1pPr algn="r">
              <a:defRPr sz="2400">
                <a:solidFill>
                  <a:schemeClr val="bg1"/>
                </a:solidFill>
              </a:defRPr>
            </a:lvl1pPr>
          </a:lstStyle>
          <a:p>
            <a:pPr algn="r"/>
            <a:fld id="{8CF074CD-934D-404A-ACFA-C89B8DACAFC4}" type="slidenum">
              <a:rPr lang="en-US" smtClean="0"/>
              <a:pPr algn="r"/>
              <a:t>‹#›</a:t>
            </a:fld>
            <a:endParaRPr lang="en-US"/>
          </a:p>
        </p:txBody>
      </p:sp>
    </p:spTree>
    <p:extLst>
      <p:ext uri="{BB962C8B-B14F-4D97-AF65-F5344CB8AC3E}">
        <p14:creationId xmlns:p14="http://schemas.microsoft.com/office/powerpoint/2010/main" val="26538690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rgbClr val="1A3763"/>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rgbClr val="FAAC35"/>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hasCustomPrompt="1"/>
          </p:nvPr>
        </p:nvSpPr>
        <p:spPr>
          <a:xfrm>
            <a:off x="457200" y="594359"/>
            <a:ext cx="3200400" cy="2286000"/>
          </a:xfrm>
        </p:spPr>
        <p:txBody>
          <a:bodyPr anchor="b">
            <a:normAutofit/>
          </a:bodyPr>
          <a:lstStyle>
            <a:lvl1pPr>
              <a:defRPr sz="4800" b="0">
                <a:solidFill>
                  <a:srgbClr val="FAAC35"/>
                </a:solidFill>
              </a:defRPr>
            </a:lvl1pPr>
          </a:lstStyle>
          <a:p>
            <a:r>
              <a:rPr lang="en-US"/>
              <a:t>Content with Caption</a:t>
            </a:r>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2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Slide Number Placeholder 6"/>
          <p:cNvSpPr>
            <a:spLocks noGrp="1"/>
          </p:cNvSpPr>
          <p:nvPr>
            <p:ph type="sldNum" sz="quarter" idx="12"/>
          </p:nvPr>
        </p:nvSpPr>
        <p:spPr>
          <a:xfrm>
            <a:off x="10698482" y="6459785"/>
            <a:ext cx="1312025" cy="365125"/>
          </a:xfrm>
        </p:spPr>
        <p:txBody>
          <a:bodyPr/>
          <a:lstStyle>
            <a:lvl1pPr>
              <a:defRPr sz="2400">
                <a:solidFill>
                  <a:srgbClr val="1A3763"/>
                </a:solidFill>
              </a:defRPr>
            </a:lvl1pPr>
          </a:lstStyle>
          <a:p>
            <a:fld id="{8CF074CD-934D-404A-ACFA-C89B8DACAFC4}" type="slidenum">
              <a:rPr lang="en-US" smtClean="0"/>
              <a:pPr/>
              <a:t>‹#›</a:t>
            </a:fld>
            <a:endParaRPr lang="en-US">
              <a:solidFill>
                <a:srgbClr val="1A3763"/>
              </a:solidFill>
            </a:endParaRPr>
          </a:p>
        </p:txBody>
      </p:sp>
      <p:sp>
        <p:nvSpPr>
          <p:cNvPr id="10" name="Content Placeholder 2">
            <a:extLst>
              <a:ext uri="{FF2B5EF4-FFF2-40B4-BE49-F238E27FC236}">
                <a16:creationId xmlns:a16="http://schemas.microsoft.com/office/drawing/2014/main" id="{FB76E3E5-7638-44A1-9797-60761A720DED}"/>
              </a:ext>
            </a:extLst>
          </p:cNvPr>
          <p:cNvSpPr>
            <a:spLocks noGrp="1"/>
          </p:cNvSpPr>
          <p:nvPr>
            <p:ph idx="1"/>
          </p:nvPr>
        </p:nvSpPr>
        <p:spPr>
          <a:xfrm>
            <a:off x="4800600" y="731520"/>
            <a:ext cx="6492240" cy="5257800"/>
          </a:xfrm>
        </p:spPr>
        <p:txBody>
          <a:bodyPr/>
          <a:lstStyle>
            <a:lvl1pPr>
              <a:lnSpc>
                <a:spcPct val="100000"/>
              </a:lnSpc>
              <a:defRPr sz="2400"/>
            </a:lvl1pPr>
            <a:lvl2pPr>
              <a:lnSpc>
                <a:spcPct val="100000"/>
              </a:lnSpc>
              <a:buClrTx/>
              <a:defRPr sz="2000"/>
            </a:lvl2pPr>
            <a:lvl3pPr>
              <a:lnSpc>
                <a:spcPct val="100000"/>
              </a:lnSpc>
              <a:buClrTx/>
              <a:defRPr sz="1800"/>
            </a:lvl3pPr>
            <a:lvl4pPr>
              <a:lnSpc>
                <a:spcPct val="100000"/>
              </a:lnSpc>
              <a:buClrTx/>
              <a:defRPr sz="1600"/>
            </a:lvl4pPr>
            <a:lvl5pPr>
              <a:lnSpc>
                <a:spcPct val="100000"/>
              </a:lnSpc>
              <a:buClrTx/>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0256183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 H2">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rgbClr val="1A3763"/>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rgbClr val="FAAC35"/>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hasCustomPrompt="1"/>
          </p:nvPr>
        </p:nvSpPr>
        <p:spPr>
          <a:xfrm>
            <a:off x="1097280" y="5074920"/>
            <a:ext cx="10113645" cy="822960"/>
          </a:xfrm>
        </p:spPr>
        <p:txBody>
          <a:bodyPr lIns="91440" tIns="0" rIns="91440" bIns="0" anchor="b">
            <a:noAutofit/>
          </a:bodyPr>
          <a:lstStyle>
            <a:lvl1pPr>
              <a:defRPr sz="4800" b="0">
                <a:solidFill>
                  <a:srgbClr val="FAAC35"/>
                </a:solidFill>
              </a:defRPr>
            </a:lvl1pPr>
          </a:lstStyle>
          <a:p>
            <a:r>
              <a:rPr lang="en-US"/>
              <a:t>Picture with Caption – Heading Level 2</a:t>
            </a:r>
          </a:p>
        </p:txBody>
      </p:sp>
      <p:sp>
        <p:nvSpPr>
          <p:cNvPr id="3" name="Picture Placeholder 2"/>
          <p:cNvSpPr>
            <a:spLocks noGrp="1" noChangeAspect="1"/>
          </p:cNvSpPr>
          <p:nvPr>
            <p:ph type="pic" idx="1"/>
          </p:nvPr>
        </p:nvSpPr>
        <p:spPr>
          <a:xfrm>
            <a:off x="15" y="0"/>
            <a:ext cx="12191985" cy="4915076"/>
          </a:xfrm>
          <a:solidFill>
            <a:srgbClr val="B6D8F2"/>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2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Slide Number Placeholder 6"/>
          <p:cNvSpPr>
            <a:spLocks noGrp="1"/>
          </p:cNvSpPr>
          <p:nvPr>
            <p:ph type="sldNum" sz="quarter" idx="12"/>
          </p:nvPr>
        </p:nvSpPr>
        <p:spPr>
          <a:xfrm>
            <a:off x="10690167" y="6459785"/>
            <a:ext cx="1312025" cy="365125"/>
          </a:xfrm>
        </p:spPr>
        <p:txBody>
          <a:bodyPr/>
          <a:lstStyle>
            <a:lvl1pPr>
              <a:defRPr sz="2400">
                <a:solidFill>
                  <a:schemeClr val="bg1"/>
                </a:solidFill>
              </a:defRPr>
            </a:lvl1pPr>
          </a:lstStyle>
          <a:p>
            <a:fld id="{8CF074CD-934D-404A-ACFA-C89B8DACAFC4}" type="slidenum">
              <a:rPr lang="en-US" smtClean="0"/>
              <a:pPr/>
              <a:t>‹#›</a:t>
            </a:fld>
            <a:endParaRPr lang="en-US" sz="2400"/>
          </a:p>
        </p:txBody>
      </p:sp>
    </p:spTree>
    <p:extLst>
      <p:ext uri="{BB962C8B-B14F-4D97-AF65-F5344CB8AC3E}">
        <p14:creationId xmlns:p14="http://schemas.microsoft.com/office/powerpoint/2010/main" val="13495406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microsoft.com/office/2007/relationships/hdphoto" Target="../media/hdphoto1.wdp"/><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rgbClr val="00336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91985" cy="66484"/>
          </a:xfrm>
          <a:prstGeom prst="rect">
            <a:avLst/>
          </a:prstGeom>
          <a:solidFill>
            <a:srgbClr val="FAAC3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b="0" i="0" u="none"/>
          </a:p>
        </p:txBody>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Click to edit</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endParaRPr lang="en-US"/>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8CF074CD-934D-404A-ACFA-C89B8DACAFC4}" type="slidenum">
              <a:rPr lang="en-US" smtClean="0"/>
              <a:t>‹#›</a:t>
            </a:fld>
            <a:endParaRPr lang="en-US"/>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pic>
        <p:nvPicPr>
          <p:cNvPr id="11" name="Picture 10">
            <a:extLst>
              <a:ext uri="{FF2B5EF4-FFF2-40B4-BE49-F238E27FC236}">
                <a16:creationId xmlns:a16="http://schemas.microsoft.com/office/drawing/2014/main" id="{3B977DAF-E1B2-4B82-A24A-C3842BD94D48}"/>
              </a:ext>
            </a:extLst>
          </p:cNvPr>
          <p:cNvPicPr/>
          <p:nvPr userDrawn="1"/>
        </p:nvPicPr>
        <p:blipFill>
          <a:blip r:embed="rId11">
            <a:alphaModFix amt="76000"/>
            <a:extLst>
              <a:ext uri="{BEBA8EAE-BF5A-486C-A8C5-ECC9F3942E4B}">
                <a14:imgProps xmlns:a14="http://schemas.microsoft.com/office/drawing/2010/main">
                  <a14:imgLayer r:embed="rId12">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98539" y="5276590"/>
            <a:ext cx="951182" cy="951182"/>
          </a:xfrm>
          <a:prstGeom prst="rect">
            <a:avLst/>
          </a:prstGeom>
          <a:noFill/>
          <a:ln>
            <a:noFill/>
          </a:ln>
        </p:spPr>
      </p:pic>
    </p:spTree>
    <p:extLst>
      <p:ext uri="{BB962C8B-B14F-4D97-AF65-F5344CB8AC3E}">
        <p14:creationId xmlns:p14="http://schemas.microsoft.com/office/powerpoint/2010/main" val="1751881228"/>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Lst>
  <p:hf hdr="0" ftr="0" dt="0"/>
  <p:txStyles>
    <p:titleStyle>
      <a:lvl1pPr algn="l" defTabSz="914400" rtl="0" eaLnBrk="1" latinLnBrk="0" hangingPunct="1">
        <a:lnSpc>
          <a:spcPct val="85000"/>
        </a:lnSpc>
        <a:spcBef>
          <a:spcPct val="0"/>
        </a:spcBef>
        <a:buNone/>
        <a:defRPr sz="4800" b="0" i="0" u="none" kern="1200" spc="-50" baseline="0">
          <a:solidFill>
            <a:srgbClr val="1A3763"/>
          </a:solidFill>
          <a:latin typeface="Calibri Light" panose="020F0302020204030204" pitchFamily="34" charset="0"/>
          <a:ea typeface="+mj-ea"/>
          <a:cs typeface="Calibri Light" panose="020F0302020204030204" pitchFamily="34" charset="0"/>
        </a:defRPr>
      </a:lvl1pPr>
    </p:titleStyle>
    <p:bodyStyle>
      <a:lvl1pPr marL="91440" indent="-91440" algn="l" defTabSz="914400" rtl="0" eaLnBrk="1" latinLnBrk="0" hangingPunct="1">
        <a:lnSpc>
          <a:spcPct val="100000"/>
        </a:lnSpc>
        <a:spcBef>
          <a:spcPts val="1200"/>
        </a:spcBef>
        <a:spcAft>
          <a:spcPts val="200"/>
        </a:spcAft>
        <a:buClr>
          <a:schemeClr val="accent1"/>
        </a:buClr>
        <a:buSzPct val="100000"/>
        <a:buFont typeface="Calibri" panose="020F0502020204030204" pitchFamily="34" charset="0"/>
        <a:buChar char=" "/>
        <a:defRPr sz="2400" kern="1200">
          <a:solidFill>
            <a:schemeClr val="tx1"/>
          </a:solidFill>
          <a:latin typeface="+mn-lt"/>
          <a:ea typeface="+mn-ea"/>
          <a:cs typeface="+mn-cs"/>
        </a:defRPr>
      </a:lvl1pPr>
      <a:lvl2pPr marL="384048" indent="-182880" algn="l" defTabSz="914400" rtl="0" eaLnBrk="1" latinLnBrk="0" hangingPunct="1">
        <a:lnSpc>
          <a:spcPct val="100000"/>
        </a:lnSpc>
        <a:spcBef>
          <a:spcPts val="200"/>
        </a:spcBef>
        <a:spcAft>
          <a:spcPts val="400"/>
        </a:spcAft>
        <a:buClr>
          <a:schemeClr val="tx1"/>
        </a:buClr>
        <a:buFont typeface="Calibri" pitchFamily="34" charset="0"/>
        <a:buChar char="◦"/>
        <a:defRPr sz="2000" kern="1200">
          <a:solidFill>
            <a:schemeClr val="tx1"/>
          </a:solidFill>
          <a:latin typeface="+mn-lt"/>
          <a:ea typeface="+mn-ea"/>
          <a:cs typeface="+mn-cs"/>
        </a:defRPr>
      </a:lvl2pPr>
      <a:lvl3pPr marL="566928" indent="-182880" algn="l" defTabSz="914400" rtl="0" eaLnBrk="1" latinLnBrk="0" hangingPunct="1">
        <a:lnSpc>
          <a:spcPct val="100000"/>
        </a:lnSpc>
        <a:spcBef>
          <a:spcPts val="200"/>
        </a:spcBef>
        <a:spcAft>
          <a:spcPts val="400"/>
        </a:spcAft>
        <a:buClr>
          <a:schemeClr val="tx1"/>
        </a:buClr>
        <a:buFont typeface="Calibri" pitchFamily="34" charset="0"/>
        <a:buChar char="◦"/>
        <a:defRPr sz="1800" kern="1200">
          <a:solidFill>
            <a:schemeClr val="tx1"/>
          </a:solidFill>
          <a:latin typeface="+mn-lt"/>
          <a:ea typeface="+mn-ea"/>
          <a:cs typeface="+mn-cs"/>
        </a:defRPr>
      </a:lvl3pPr>
      <a:lvl4pPr marL="749808" indent="-182880" algn="l" defTabSz="914400" rtl="0" eaLnBrk="1" latinLnBrk="0" hangingPunct="1">
        <a:lnSpc>
          <a:spcPct val="100000"/>
        </a:lnSpc>
        <a:spcBef>
          <a:spcPts val="200"/>
        </a:spcBef>
        <a:spcAft>
          <a:spcPts val="400"/>
        </a:spcAft>
        <a:buClr>
          <a:schemeClr val="tx1"/>
        </a:buClr>
        <a:buFont typeface="Calibri" pitchFamily="34" charset="0"/>
        <a:buChar char="◦"/>
        <a:defRPr sz="1600" kern="1200">
          <a:solidFill>
            <a:schemeClr val="tx1"/>
          </a:solidFill>
          <a:latin typeface="+mn-lt"/>
          <a:ea typeface="+mn-ea"/>
          <a:cs typeface="+mn-cs"/>
        </a:defRPr>
      </a:lvl4pPr>
      <a:lvl5pPr marL="932688" indent="-182880" algn="l" defTabSz="914400" rtl="0" eaLnBrk="1" latinLnBrk="0" hangingPunct="1">
        <a:lnSpc>
          <a:spcPct val="100000"/>
        </a:lnSpc>
        <a:spcBef>
          <a:spcPts val="200"/>
        </a:spcBef>
        <a:spcAft>
          <a:spcPts val="400"/>
        </a:spcAft>
        <a:buClr>
          <a:schemeClr val="tx1"/>
        </a:buClr>
        <a:buFont typeface="Calibri" pitchFamily="34" charset="0"/>
        <a:buChar char="◦"/>
        <a:defRPr sz="1400" kern="1200">
          <a:solidFill>
            <a:schemeClr val="tx1"/>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4" Type="http://schemas.openxmlformats.org/officeDocument/2006/relationships/hyperlink" Target="https://leginfo.legislature.ca.gov/faces/billCompareClient.xhtml?bill_id=202320240SB1263&amp;showamends=false"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9233CBFF-63C5-7765-624C-0B4997580EA7}"/>
              </a:ext>
            </a:extLst>
          </p:cNvPr>
          <p:cNvGrpSpPr>
            <a:grpSpLocks noGrp="1" noUngrp="1" noRot="1" noMove="1" noResize="1"/>
          </p:cNvGrpSpPr>
          <p:nvPr/>
        </p:nvGrpSpPr>
        <p:grpSpPr>
          <a:xfrm>
            <a:off x="0" y="6325509"/>
            <a:ext cx="12192000" cy="532491"/>
            <a:chOff x="0" y="9488263"/>
            <a:chExt cx="18288000" cy="798737"/>
          </a:xfrm>
        </p:grpSpPr>
        <p:sp>
          <p:nvSpPr>
            <p:cNvPr id="2" name="Freeform 2"/>
            <p:cNvSpPr>
              <a:spLocks noGrp="1" noRot="1" noMove="1" noResize="1" noEditPoints="1" noAdjustHandles="1" noChangeArrowheads="1" noChangeShapeType="1"/>
            </p:cNvSpPr>
            <p:nvPr/>
          </p:nvSpPr>
          <p:spPr>
            <a:xfrm>
              <a:off x="0" y="9702027"/>
              <a:ext cx="18288000" cy="584973"/>
            </a:xfrm>
            <a:custGeom>
              <a:avLst/>
              <a:gdLst/>
              <a:ahLst/>
              <a:cxnLst/>
              <a:rect l="l" t="t" r="r" b="b"/>
              <a:pathLst>
                <a:path w="18288000" h="584973">
                  <a:moveTo>
                    <a:pt x="0" y="0"/>
                  </a:moveTo>
                  <a:lnTo>
                    <a:pt x="18288000" y="0"/>
                  </a:lnTo>
                  <a:lnTo>
                    <a:pt x="18288000" y="584973"/>
                  </a:lnTo>
                  <a:lnTo>
                    <a:pt x="0" y="584973"/>
                  </a:lnTo>
                  <a:lnTo>
                    <a:pt x="0" y="0"/>
                  </a:lnTo>
                  <a:close/>
                </a:path>
              </a:pathLst>
            </a:custGeom>
            <a:blipFill>
              <a:blip r:embed="rId2"/>
              <a:stretch>
                <a:fillRect t="-173053" b="-46846"/>
              </a:stretch>
            </a:blipFill>
          </p:spPr>
          <p:txBody>
            <a:bodyPr/>
            <a:lstStyle/>
            <a:p>
              <a:endParaRPr lang="en-US" sz="1200"/>
            </a:p>
          </p:txBody>
        </p:sp>
        <p:grpSp>
          <p:nvGrpSpPr>
            <p:cNvPr id="3" name="Group 3"/>
            <p:cNvGrpSpPr>
              <a:grpSpLocks noGrp="1" noUngrp="1" noRot="1" noMove="1" noResize="1"/>
            </p:cNvGrpSpPr>
            <p:nvPr/>
          </p:nvGrpSpPr>
          <p:grpSpPr>
            <a:xfrm>
              <a:off x="0" y="9488263"/>
              <a:ext cx="18288000" cy="213764"/>
              <a:chOff x="0" y="0"/>
              <a:chExt cx="4816593" cy="56300"/>
            </a:xfrm>
          </p:grpSpPr>
          <p:sp>
            <p:nvSpPr>
              <p:cNvPr id="4" name="Freeform 4"/>
              <p:cNvSpPr>
                <a:spLocks noGrp="1" noRot="1" noMove="1" noResize="1" noEditPoints="1" noAdjustHandles="1" noChangeArrowheads="1" noChangeShapeType="1"/>
              </p:cNvSpPr>
              <p:nvPr/>
            </p:nvSpPr>
            <p:spPr>
              <a:xfrm>
                <a:off x="0" y="0"/>
                <a:ext cx="4816592" cy="56300"/>
              </a:xfrm>
              <a:custGeom>
                <a:avLst/>
                <a:gdLst/>
                <a:ahLst/>
                <a:cxnLst/>
                <a:rect l="l" t="t" r="r" b="b"/>
                <a:pathLst>
                  <a:path w="4816592" h="56300">
                    <a:moveTo>
                      <a:pt x="0" y="0"/>
                    </a:moveTo>
                    <a:lnTo>
                      <a:pt x="4816592" y="0"/>
                    </a:lnTo>
                    <a:lnTo>
                      <a:pt x="4816592" y="56300"/>
                    </a:lnTo>
                    <a:lnTo>
                      <a:pt x="0" y="56300"/>
                    </a:lnTo>
                    <a:close/>
                  </a:path>
                </a:pathLst>
              </a:custGeom>
              <a:solidFill>
                <a:srgbClr val="FAAC36"/>
              </a:solidFill>
            </p:spPr>
            <p:txBody>
              <a:bodyPr/>
              <a:lstStyle/>
              <a:p>
                <a:endParaRPr lang="en-US" sz="1200"/>
              </a:p>
            </p:txBody>
          </p:sp>
          <p:sp>
            <p:nvSpPr>
              <p:cNvPr id="5" name="TextBox 5"/>
              <p:cNvSpPr txBox="1">
                <a:spLocks noGrp="1" noRot="1" noMove="1" noResize="1" noEditPoints="1" noAdjustHandles="1" noChangeArrowheads="1" noChangeShapeType="1"/>
              </p:cNvSpPr>
              <p:nvPr/>
            </p:nvSpPr>
            <p:spPr>
              <a:xfrm>
                <a:off x="0" y="-38100"/>
                <a:ext cx="4816593" cy="94400"/>
              </a:xfrm>
              <a:prstGeom prst="rect">
                <a:avLst/>
              </a:prstGeom>
            </p:spPr>
            <p:txBody>
              <a:bodyPr lIns="33867" tIns="33867" rIns="33867" bIns="33867" rtlCol="0" anchor="ctr"/>
              <a:lstStyle/>
              <a:p>
                <a:pPr algn="ctr">
                  <a:lnSpc>
                    <a:spcPts val="1773"/>
                  </a:lnSpc>
                  <a:spcBef>
                    <a:spcPct val="0"/>
                  </a:spcBef>
                </a:pPr>
                <a:endParaRPr sz="1200"/>
              </a:p>
            </p:txBody>
          </p:sp>
        </p:grpSp>
      </p:grpSp>
      <p:sp>
        <p:nvSpPr>
          <p:cNvPr id="6" name="Freeform 6"/>
          <p:cNvSpPr>
            <a:spLocks/>
          </p:cNvSpPr>
          <p:nvPr/>
        </p:nvSpPr>
        <p:spPr>
          <a:xfrm>
            <a:off x="7366000" y="1045316"/>
            <a:ext cx="4571118" cy="4571118"/>
          </a:xfrm>
          <a:custGeom>
            <a:avLst/>
            <a:gdLst/>
            <a:ahLst/>
            <a:cxnLst/>
            <a:rect l="l" t="t" r="r" b="b"/>
            <a:pathLst>
              <a:path w="4951677" h="4951677">
                <a:moveTo>
                  <a:pt x="0" y="0"/>
                </a:moveTo>
                <a:lnTo>
                  <a:pt x="4951677" y="0"/>
                </a:lnTo>
                <a:lnTo>
                  <a:pt x="4951677" y="4951677"/>
                </a:lnTo>
                <a:lnTo>
                  <a:pt x="0" y="4951677"/>
                </a:lnTo>
                <a:lnTo>
                  <a:pt x="0" y="0"/>
                </a:lnTo>
                <a:close/>
              </a:path>
            </a:pathLst>
          </a:custGeom>
          <a:blipFill>
            <a:blip r:embed="rId3"/>
            <a:stretch>
              <a:fillRect/>
            </a:stretch>
          </a:blipFill>
        </p:spPr>
        <p:txBody>
          <a:bodyPr/>
          <a:lstStyle/>
          <a:p>
            <a:endParaRPr lang="en-US" sz="1200"/>
          </a:p>
        </p:txBody>
      </p:sp>
      <p:sp>
        <p:nvSpPr>
          <p:cNvPr id="16" name="TextBox 15">
            <a:extLst>
              <a:ext uri="{FF2B5EF4-FFF2-40B4-BE49-F238E27FC236}">
                <a16:creationId xmlns:a16="http://schemas.microsoft.com/office/drawing/2014/main" id="{D21D2D83-1ABC-57FA-9907-7C528301D4C3}"/>
              </a:ext>
            </a:extLst>
          </p:cNvPr>
          <p:cNvSpPr txBox="1"/>
          <p:nvPr/>
        </p:nvSpPr>
        <p:spPr>
          <a:xfrm>
            <a:off x="1016000" y="1955800"/>
            <a:ext cx="5943600" cy="2554545"/>
          </a:xfrm>
          <a:prstGeom prst="rect">
            <a:avLst/>
          </a:prstGeom>
          <a:noFill/>
        </p:spPr>
        <p:txBody>
          <a:bodyPr wrap="square" rtlCol="0">
            <a:spAutoFit/>
          </a:bodyPr>
          <a:lstStyle/>
          <a:p>
            <a:r>
              <a:rPr lang="en-US" sz="4000">
                <a:solidFill>
                  <a:srgbClr val="002060"/>
                </a:solidFill>
                <a:latin typeface="+mj-lt"/>
              </a:rPr>
              <a:t>Annual Report on the Commission Approved Teaching and Administrator Performance Assessments</a:t>
            </a:r>
          </a:p>
        </p:txBody>
      </p:sp>
      <p:sp>
        <p:nvSpPr>
          <p:cNvPr id="18" name="TextBox 17">
            <a:extLst>
              <a:ext uri="{FF2B5EF4-FFF2-40B4-BE49-F238E27FC236}">
                <a16:creationId xmlns:a16="http://schemas.microsoft.com/office/drawing/2014/main" id="{324C6002-4FEA-1877-9281-3E1DE75CA27F}"/>
              </a:ext>
            </a:extLst>
          </p:cNvPr>
          <p:cNvSpPr txBox="1"/>
          <p:nvPr/>
        </p:nvSpPr>
        <p:spPr>
          <a:xfrm>
            <a:off x="1016000" y="4841357"/>
            <a:ext cx="3606800" cy="543675"/>
          </a:xfrm>
          <a:prstGeom prst="rect">
            <a:avLst/>
          </a:prstGeom>
          <a:noFill/>
        </p:spPr>
        <p:txBody>
          <a:bodyPr wrap="square">
            <a:spAutoFit/>
          </a:bodyPr>
          <a:lstStyle/>
          <a:p>
            <a:r>
              <a:rPr lang="en-US" sz="2933"/>
              <a:t>DECEMBER 12, 2024</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a:grpSpLocks/>
          </p:cNvGrpSpPr>
          <p:nvPr/>
        </p:nvGrpSpPr>
        <p:grpSpPr>
          <a:xfrm>
            <a:off x="0" y="0"/>
            <a:ext cx="3810000" cy="6858000"/>
            <a:chOff x="0" y="0"/>
            <a:chExt cx="6818169" cy="13716000"/>
          </a:xfrm>
        </p:grpSpPr>
        <p:sp>
          <p:nvSpPr>
            <p:cNvPr id="3" name="Freeform 3"/>
            <p:cNvSpPr>
              <a:spLocks/>
            </p:cNvSpPr>
            <p:nvPr/>
          </p:nvSpPr>
          <p:spPr>
            <a:xfrm>
              <a:off x="0" y="0"/>
              <a:ext cx="6568745" cy="13716000"/>
            </a:xfrm>
            <a:custGeom>
              <a:avLst/>
              <a:gdLst/>
              <a:ahLst/>
              <a:cxnLst/>
              <a:rect l="l" t="t" r="r" b="b"/>
              <a:pathLst>
                <a:path w="6568745" h="13716000">
                  <a:moveTo>
                    <a:pt x="0" y="0"/>
                  </a:moveTo>
                  <a:lnTo>
                    <a:pt x="6568745" y="0"/>
                  </a:lnTo>
                  <a:lnTo>
                    <a:pt x="6568745" y="13716000"/>
                  </a:lnTo>
                  <a:lnTo>
                    <a:pt x="0" y="13716000"/>
                  </a:lnTo>
                  <a:lnTo>
                    <a:pt x="0" y="0"/>
                  </a:lnTo>
                  <a:close/>
                </a:path>
              </a:pathLst>
            </a:custGeom>
            <a:blipFill>
              <a:blip r:embed="rId2"/>
              <a:stretch>
                <a:fillRect l="-193177" r="-1747435"/>
              </a:stretch>
            </a:blipFill>
          </p:spPr>
          <p:txBody>
            <a:bodyPr/>
            <a:lstStyle/>
            <a:p>
              <a:endParaRPr lang="en-US" sz="1200"/>
            </a:p>
          </p:txBody>
        </p:sp>
        <p:grpSp>
          <p:nvGrpSpPr>
            <p:cNvPr id="4" name="Group 4"/>
            <p:cNvGrpSpPr>
              <a:grpSpLocks/>
            </p:cNvGrpSpPr>
            <p:nvPr/>
          </p:nvGrpSpPr>
          <p:grpSpPr>
            <a:xfrm rot="-5400000">
              <a:off x="-164543" y="6733288"/>
              <a:ext cx="13716000" cy="249424"/>
              <a:chOff x="0" y="0"/>
              <a:chExt cx="2709333" cy="49269"/>
            </a:xfrm>
          </p:grpSpPr>
          <p:sp>
            <p:nvSpPr>
              <p:cNvPr id="5" name="Freeform 5"/>
              <p:cNvSpPr>
                <a:spLocks/>
              </p:cNvSpPr>
              <p:nvPr/>
            </p:nvSpPr>
            <p:spPr>
              <a:xfrm>
                <a:off x="0" y="0"/>
                <a:ext cx="2709333" cy="49269"/>
              </a:xfrm>
              <a:custGeom>
                <a:avLst/>
                <a:gdLst/>
                <a:ahLst/>
                <a:cxnLst/>
                <a:rect l="l" t="t" r="r" b="b"/>
                <a:pathLst>
                  <a:path w="2709333" h="49269">
                    <a:moveTo>
                      <a:pt x="0" y="0"/>
                    </a:moveTo>
                    <a:lnTo>
                      <a:pt x="2709333" y="0"/>
                    </a:lnTo>
                    <a:lnTo>
                      <a:pt x="2709333" y="49269"/>
                    </a:lnTo>
                    <a:lnTo>
                      <a:pt x="0" y="49269"/>
                    </a:lnTo>
                    <a:close/>
                  </a:path>
                </a:pathLst>
              </a:custGeom>
              <a:solidFill>
                <a:srgbClr val="FAAC36"/>
              </a:solidFill>
            </p:spPr>
            <p:txBody>
              <a:bodyPr/>
              <a:lstStyle/>
              <a:p>
                <a:endParaRPr lang="en-US" sz="1200"/>
              </a:p>
            </p:txBody>
          </p:sp>
          <p:sp>
            <p:nvSpPr>
              <p:cNvPr id="6" name="TextBox 6"/>
              <p:cNvSpPr txBox="1">
                <a:spLocks/>
              </p:cNvSpPr>
              <p:nvPr/>
            </p:nvSpPr>
            <p:spPr>
              <a:xfrm>
                <a:off x="0" y="-38100"/>
                <a:ext cx="2709333" cy="87369"/>
              </a:xfrm>
              <a:prstGeom prst="rect">
                <a:avLst/>
              </a:prstGeom>
            </p:spPr>
            <p:txBody>
              <a:bodyPr lIns="33867" tIns="33867" rIns="33867" bIns="33867" rtlCol="0" anchor="ctr"/>
              <a:lstStyle/>
              <a:p>
                <a:pPr algn="ctr">
                  <a:lnSpc>
                    <a:spcPts val="1773"/>
                  </a:lnSpc>
                  <a:spcBef>
                    <a:spcPct val="0"/>
                  </a:spcBef>
                </a:pPr>
                <a:endParaRPr sz="1200"/>
              </a:p>
            </p:txBody>
          </p:sp>
        </p:grpSp>
      </p:grpSp>
      <p:sp>
        <p:nvSpPr>
          <p:cNvPr id="7" name="Text Placeholder 2">
            <a:extLst>
              <a:ext uri="{FF2B5EF4-FFF2-40B4-BE49-F238E27FC236}">
                <a16:creationId xmlns:a16="http://schemas.microsoft.com/office/drawing/2014/main" id="{B2041EA3-23AE-C574-1BA8-6127A1D964AC}"/>
              </a:ext>
            </a:extLst>
          </p:cNvPr>
          <p:cNvSpPr txBox="1">
            <a:spLocks/>
          </p:cNvSpPr>
          <p:nvPr/>
        </p:nvSpPr>
        <p:spPr>
          <a:xfrm>
            <a:off x="755502" y="2159001"/>
            <a:ext cx="2844800" cy="3520227"/>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US">
                <a:solidFill>
                  <a:schemeClr val="bg1"/>
                </a:solidFill>
              </a:rPr>
              <a:t>CalTPA</a:t>
            </a:r>
          </a:p>
          <a:p>
            <a:r>
              <a:rPr lang="en-US">
                <a:solidFill>
                  <a:schemeClr val="bg1"/>
                </a:solidFill>
              </a:rPr>
              <a:t>CalAPA</a:t>
            </a:r>
          </a:p>
          <a:p>
            <a:r>
              <a:rPr lang="en-US">
                <a:solidFill>
                  <a:schemeClr val="bg1"/>
                </a:solidFill>
              </a:rPr>
              <a:t>edTPA</a:t>
            </a:r>
          </a:p>
          <a:p>
            <a:r>
              <a:rPr lang="en-US">
                <a:solidFill>
                  <a:schemeClr val="bg1"/>
                </a:solidFill>
              </a:rPr>
              <a:t>FAST</a:t>
            </a:r>
          </a:p>
          <a:p>
            <a:r>
              <a:rPr lang="en-US">
                <a:solidFill>
                  <a:schemeClr val="bg1"/>
                </a:solidFill>
              </a:rPr>
              <a:t>RDI-TPA Workgroup</a:t>
            </a:r>
          </a:p>
        </p:txBody>
      </p:sp>
      <p:sp>
        <p:nvSpPr>
          <p:cNvPr id="8" name="Title 5">
            <a:extLst>
              <a:ext uri="{FF2B5EF4-FFF2-40B4-BE49-F238E27FC236}">
                <a16:creationId xmlns:a16="http://schemas.microsoft.com/office/drawing/2014/main" id="{7659E7E9-E2C2-C717-0EBD-A494BF80EAEE}"/>
              </a:ext>
            </a:extLst>
          </p:cNvPr>
          <p:cNvSpPr txBox="1">
            <a:spLocks/>
          </p:cNvSpPr>
          <p:nvPr/>
        </p:nvSpPr>
        <p:spPr>
          <a:xfrm>
            <a:off x="685053" y="992928"/>
            <a:ext cx="2133600" cy="896815"/>
          </a:xfrm>
          <a:prstGeom prst="rect">
            <a:avLst/>
          </a:prstGeom>
        </p:spPr>
        <p:txBody>
          <a:bodyPr anchor="b">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4800">
                <a:solidFill>
                  <a:srgbClr val="FBAC35"/>
                </a:solidFill>
              </a:rPr>
              <a:t>Agenda</a:t>
            </a:r>
          </a:p>
        </p:txBody>
      </p:sp>
      <p:sp>
        <p:nvSpPr>
          <p:cNvPr id="9" name="Content Placeholder 6">
            <a:extLst>
              <a:ext uri="{FF2B5EF4-FFF2-40B4-BE49-F238E27FC236}">
                <a16:creationId xmlns:a16="http://schemas.microsoft.com/office/drawing/2014/main" id="{7472D7CF-1B12-358A-FB7C-AEE265EAFE3C}"/>
              </a:ext>
            </a:extLst>
          </p:cNvPr>
          <p:cNvSpPr txBox="1">
            <a:spLocks/>
          </p:cNvSpPr>
          <p:nvPr/>
        </p:nvSpPr>
        <p:spPr>
          <a:xfrm>
            <a:off x="4414808" y="444709"/>
            <a:ext cx="6904992" cy="5968579"/>
          </a:xfrm>
          <a:prstGeom prst="rect">
            <a:avLst/>
          </a:prstGeom>
        </p:spPr>
        <p:txBody>
          <a:bodyP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60963" indent="0">
              <a:buNone/>
            </a:pPr>
            <a:r>
              <a:rPr lang="en-US" sz="2667"/>
              <a:t>Presenters</a:t>
            </a:r>
            <a:r>
              <a:rPr lang="en-US" sz="2400"/>
              <a:t>:</a:t>
            </a:r>
          </a:p>
          <a:p>
            <a:pPr marL="441982" indent="-381019"/>
            <a:r>
              <a:rPr lang="en-US" sz="2400" b="1"/>
              <a:t>Zoltan Sarda</a:t>
            </a:r>
            <a:r>
              <a:rPr lang="en-US" sz="2400"/>
              <a:t>, Ed.D., Consultant, Professional Services Division</a:t>
            </a:r>
          </a:p>
          <a:p>
            <a:pPr marL="441982" indent="-381019"/>
            <a:r>
              <a:rPr lang="en-US" sz="2400" b="1"/>
              <a:t>Marissa Luna-Lopez</a:t>
            </a:r>
            <a:r>
              <a:rPr lang="en-US" sz="2400"/>
              <a:t>, Ed.D., Consultant, Professional Services Division</a:t>
            </a:r>
          </a:p>
          <a:p>
            <a:pPr marL="441982" indent="-381019"/>
            <a:r>
              <a:rPr lang="en-US" sz="2400" b="1"/>
              <a:t>Lori Kroeger</a:t>
            </a:r>
            <a:r>
              <a:rPr lang="en-US" sz="2400"/>
              <a:t>, Ph.D., Evaluation Systems Group of Pearson</a:t>
            </a:r>
          </a:p>
          <a:p>
            <a:pPr marL="441982" indent="-381019"/>
            <a:r>
              <a:rPr lang="en-US" sz="2400" b="1"/>
              <a:t>Juliet Wahleithner</a:t>
            </a:r>
            <a:r>
              <a:rPr lang="en-US" sz="2400"/>
              <a:t>, Ph.D., Assistant Director of Teacher Education, California State University, Fresno</a:t>
            </a:r>
          </a:p>
          <a:p>
            <a:pPr marL="441982" indent="-381019"/>
            <a:r>
              <a:rPr lang="en-US" sz="2400" b="1"/>
              <a:t>Ricci Ulrich</a:t>
            </a:r>
            <a:r>
              <a:rPr lang="en-US" sz="2400"/>
              <a:t>, Coordinator, Fresno Assessment of Student Teachers (FAST)</a:t>
            </a:r>
          </a:p>
          <a:p>
            <a:pPr marL="441982" indent="-381019"/>
            <a:r>
              <a:rPr lang="en-US" sz="2400" b="1"/>
              <a:t>Adam Ebrahim</a:t>
            </a:r>
            <a:r>
              <a:rPr lang="en-US" sz="2400"/>
              <a:t>, Senior Director of Policy and Continuous Improvement</a:t>
            </a:r>
          </a:p>
        </p:txBody>
      </p:sp>
      <p:sp>
        <p:nvSpPr>
          <p:cNvPr id="10" name="Slide Number Placeholder 9">
            <a:extLst>
              <a:ext uri="{FF2B5EF4-FFF2-40B4-BE49-F238E27FC236}">
                <a16:creationId xmlns:a16="http://schemas.microsoft.com/office/drawing/2014/main" id="{43B161CB-D157-4FAF-2BD3-6392648F0E0D}"/>
              </a:ext>
            </a:extLst>
          </p:cNvPr>
          <p:cNvSpPr>
            <a:spLocks noGrp="1"/>
          </p:cNvSpPr>
          <p:nvPr>
            <p:ph type="sldNum" sz="quarter" idx="12"/>
          </p:nvPr>
        </p:nvSpPr>
        <p:spPr/>
        <p:txBody>
          <a:bodyPr/>
          <a:lstStyle/>
          <a:p>
            <a:pPr algn="r"/>
            <a:fld id="{8CF074CD-934D-404A-ACFA-C89B8DACAFC4}" type="slidenum">
              <a:rPr lang="en-US" smtClean="0"/>
              <a:pPr algn="r"/>
              <a:t>2</a:t>
            </a:fld>
            <a:endParaRPr lang="en-US"/>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a:spLocks noGrp="1" noRot="1" noMove="1" noResize="1" noEditPoints="1" noAdjustHandles="1" noChangeArrowheads="1" noChangeShapeType="1"/>
          </p:cNvSpPr>
          <p:nvPr/>
        </p:nvSpPr>
        <p:spPr>
          <a:xfrm>
            <a:off x="0" y="6468018"/>
            <a:ext cx="12192000" cy="389982"/>
          </a:xfrm>
          <a:custGeom>
            <a:avLst/>
            <a:gdLst/>
            <a:ahLst/>
            <a:cxnLst/>
            <a:rect l="l" t="t" r="r" b="b"/>
            <a:pathLst>
              <a:path w="18288000" h="584973">
                <a:moveTo>
                  <a:pt x="0" y="0"/>
                </a:moveTo>
                <a:lnTo>
                  <a:pt x="18288000" y="0"/>
                </a:lnTo>
                <a:lnTo>
                  <a:pt x="18288000" y="584973"/>
                </a:lnTo>
                <a:lnTo>
                  <a:pt x="0" y="584973"/>
                </a:lnTo>
                <a:lnTo>
                  <a:pt x="0" y="0"/>
                </a:lnTo>
                <a:close/>
              </a:path>
            </a:pathLst>
          </a:custGeom>
          <a:blipFill>
            <a:blip r:embed="rId2"/>
            <a:stretch>
              <a:fillRect t="-173053" b="-46846"/>
            </a:stretch>
          </a:blipFill>
        </p:spPr>
        <p:txBody>
          <a:bodyPr/>
          <a:lstStyle/>
          <a:p>
            <a:endParaRPr lang="en-US" sz="1200"/>
          </a:p>
        </p:txBody>
      </p:sp>
      <p:grpSp>
        <p:nvGrpSpPr>
          <p:cNvPr id="3" name="Group 3"/>
          <p:cNvGrpSpPr>
            <a:grpSpLocks noGrp="1" noUngrp="1" noRot="1" noMove="1" noResize="1"/>
          </p:cNvGrpSpPr>
          <p:nvPr/>
        </p:nvGrpSpPr>
        <p:grpSpPr>
          <a:xfrm>
            <a:off x="0" y="6325509"/>
            <a:ext cx="12192000" cy="142509"/>
            <a:chOff x="0" y="0"/>
            <a:chExt cx="4816593" cy="56300"/>
          </a:xfrm>
        </p:grpSpPr>
        <p:sp>
          <p:nvSpPr>
            <p:cNvPr id="4" name="Freeform 4"/>
            <p:cNvSpPr>
              <a:spLocks noGrp="1" noRot="1" noMove="1" noResize="1" noEditPoints="1" noAdjustHandles="1" noChangeArrowheads="1" noChangeShapeType="1"/>
            </p:cNvSpPr>
            <p:nvPr/>
          </p:nvSpPr>
          <p:spPr>
            <a:xfrm>
              <a:off x="0" y="0"/>
              <a:ext cx="4816592" cy="56300"/>
            </a:xfrm>
            <a:custGeom>
              <a:avLst/>
              <a:gdLst/>
              <a:ahLst/>
              <a:cxnLst/>
              <a:rect l="l" t="t" r="r" b="b"/>
              <a:pathLst>
                <a:path w="4816592" h="56300">
                  <a:moveTo>
                    <a:pt x="0" y="0"/>
                  </a:moveTo>
                  <a:lnTo>
                    <a:pt x="4816592" y="0"/>
                  </a:lnTo>
                  <a:lnTo>
                    <a:pt x="4816592" y="56300"/>
                  </a:lnTo>
                  <a:lnTo>
                    <a:pt x="0" y="56300"/>
                  </a:lnTo>
                  <a:close/>
                </a:path>
              </a:pathLst>
            </a:custGeom>
            <a:solidFill>
              <a:srgbClr val="FAAC36"/>
            </a:solidFill>
          </p:spPr>
          <p:txBody>
            <a:bodyPr/>
            <a:lstStyle/>
            <a:p>
              <a:endParaRPr lang="en-US" sz="1200"/>
            </a:p>
          </p:txBody>
        </p:sp>
        <p:sp>
          <p:nvSpPr>
            <p:cNvPr id="5" name="TextBox 5"/>
            <p:cNvSpPr txBox="1">
              <a:spLocks noGrp="1" noRot="1" noMove="1" noResize="1" noEditPoints="1" noAdjustHandles="1" noChangeArrowheads="1" noChangeShapeType="1"/>
            </p:cNvSpPr>
            <p:nvPr/>
          </p:nvSpPr>
          <p:spPr>
            <a:xfrm>
              <a:off x="0" y="-38100"/>
              <a:ext cx="4816593" cy="94400"/>
            </a:xfrm>
            <a:prstGeom prst="rect">
              <a:avLst/>
            </a:prstGeom>
          </p:spPr>
          <p:txBody>
            <a:bodyPr lIns="33867" tIns="33867" rIns="33867" bIns="33867" rtlCol="0" anchor="ctr"/>
            <a:lstStyle/>
            <a:p>
              <a:pPr algn="ctr">
                <a:lnSpc>
                  <a:spcPts val="1773"/>
                </a:lnSpc>
                <a:spcBef>
                  <a:spcPct val="0"/>
                </a:spcBef>
              </a:pPr>
              <a:endParaRPr sz="1200"/>
            </a:p>
          </p:txBody>
        </p:sp>
      </p:grpSp>
      <p:sp>
        <p:nvSpPr>
          <p:cNvPr id="6" name="Freeform 6"/>
          <p:cNvSpPr>
            <a:spLocks noGrp="1" noRot="1" noMove="1" noResize="1" noEditPoints="1" noAdjustHandles="1" noChangeArrowheads="1" noChangeShapeType="1"/>
          </p:cNvSpPr>
          <p:nvPr/>
        </p:nvSpPr>
        <p:spPr>
          <a:xfrm>
            <a:off x="145485" y="5301036"/>
            <a:ext cx="871164" cy="871164"/>
          </a:xfrm>
          <a:custGeom>
            <a:avLst/>
            <a:gdLst/>
            <a:ahLst/>
            <a:cxnLst/>
            <a:rect l="l" t="t" r="r" b="b"/>
            <a:pathLst>
              <a:path w="1306746" h="1306746">
                <a:moveTo>
                  <a:pt x="0" y="0"/>
                </a:moveTo>
                <a:lnTo>
                  <a:pt x="1306746" y="0"/>
                </a:lnTo>
                <a:lnTo>
                  <a:pt x="1306746" y="1306746"/>
                </a:lnTo>
                <a:lnTo>
                  <a:pt x="0" y="1306746"/>
                </a:lnTo>
                <a:lnTo>
                  <a:pt x="0" y="0"/>
                </a:lnTo>
                <a:close/>
              </a:path>
            </a:pathLst>
          </a:custGeom>
          <a:blipFill>
            <a:blip r:embed="rId3"/>
            <a:stretch>
              <a:fillRect/>
            </a:stretch>
          </a:blipFill>
        </p:spPr>
        <p:txBody>
          <a:bodyPr/>
          <a:lstStyle/>
          <a:p>
            <a:endParaRPr lang="en-US" sz="1200"/>
          </a:p>
        </p:txBody>
      </p:sp>
      <p:sp>
        <p:nvSpPr>
          <p:cNvPr id="7" name="Title 1">
            <a:extLst>
              <a:ext uri="{FF2B5EF4-FFF2-40B4-BE49-F238E27FC236}">
                <a16:creationId xmlns:a16="http://schemas.microsoft.com/office/drawing/2014/main" id="{C0D7977C-89AE-3A22-0035-F0CA9A3E4140}"/>
              </a:ext>
            </a:extLst>
          </p:cNvPr>
          <p:cNvSpPr txBox="1">
            <a:spLocks/>
          </p:cNvSpPr>
          <p:nvPr/>
        </p:nvSpPr>
        <p:spPr>
          <a:xfrm>
            <a:off x="863600" y="469056"/>
            <a:ext cx="10261600" cy="871164"/>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b="1"/>
              <a:t>CalTPA Bright Spots</a:t>
            </a:r>
          </a:p>
        </p:txBody>
      </p:sp>
      <p:sp>
        <p:nvSpPr>
          <p:cNvPr id="8" name="Text Placeholder 4">
            <a:extLst>
              <a:ext uri="{FF2B5EF4-FFF2-40B4-BE49-F238E27FC236}">
                <a16:creationId xmlns:a16="http://schemas.microsoft.com/office/drawing/2014/main" id="{67D4A757-B91A-DBA6-9BFE-DEB3A69F9921}"/>
              </a:ext>
            </a:extLst>
          </p:cNvPr>
          <p:cNvSpPr txBox="1">
            <a:spLocks/>
          </p:cNvSpPr>
          <p:nvPr/>
        </p:nvSpPr>
        <p:spPr>
          <a:xfrm>
            <a:off x="1016649" y="1399660"/>
            <a:ext cx="4838701" cy="871164"/>
          </a:xfrm>
          <a:prstGeom prst="rect">
            <a:avLst/>
          </a:prstGeom>
        </p:spPr>
        <p:txBody>
          <a:bodyPr>
            <a:normAutofit lnSpcReduction="1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US" sz="2667" b="1"/>
              <a:t>Multiple Subject, Single Subject, and World Language Candidates</a:t>
            </a:r>
          </a:p>
        </p:txBody>
      </p:sp>
      <p:sp>
        <p:nvSpPr>
          <p:cNvPr id="9" name="Text Placeholder 6">
            <a:extLst>
              <a:ext uri="{FF2B5EF4-FFF2-40B4-BE49-F238E27FC236}">
                <a16:creationId xmlns:a16="http://schemas.microsoft.com/office/drawing/2014/main" id="{96AD91EC-C61D-D09E-A58C-A86FFFFBC917}"/>
              </a:ext>
            </a:extLst>
          </p:cNvPr>
          <p:cNvSpPr txBox="1">
            <a:spLocks/>
          </p:cNvSpPr>
          <p:nvPr/>
        </p:nvSpPr>
        <p:spPr>
          <a:xfrm>
            <a:off x="6521450" y="923263"/>
            <a:ext cx="4724400" cy="1269745"/>
          </a:xfrm>
          <a:prstGeom prst="rect">
            <a:avLst/>
          </a:prstGeom>
        </p:spPr>
        <p:txBody>
          <a:bodyP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US" sz="2667" b="1"/>
              <a:t>Education Specialist: Mild to Moderate and Extensive Support Needs Candidates</a:t>
            </a:r>
          </a:p>
        </p:txBody>
      </p:sp>
      <p:sp>
        <p:nvSpPr>
          <p:cNvPr id="10" name="TextBox 9">
            <a:extLst>
              <a:ext uri="{FF2B5EF4-FFF2-40B4-BE49-F238E27FC236}">
                <a16:creationId xmlns:a16="http://schemas.microsoft.com/office/drawing/2014/main" id="{7BC383E9-B844-CAE1-4C09-6A98FE000FDC}"/>
              </a:ext>
            </a:extLst>
          </p:cNvPr>
          <p:cNvSpPr txBox="1"/>
          <p:nvPr/>
        </p:nvSpPr>
        <p:spPr>
          <a:xfrm>
            <a:off x="1155699" y="2327692"/>
            <a:ext cx="4838701" cy="3467616"/>
          </a:xfrm>
          <a:prstGeom prst="rect">
            <a:avLst/>
          </a:prstGeom>
        </p:spPr>
        <p:txBody>
          <a:bodyPr wrap="square" rtlCol="0">
            <a:spAutoFit/>
          </a:bodyPr>
          <a:lstStyle/>
          <a:p>
            <a:pPr marL="228611" indent="-228611">
              <a:spcAft>
                <a:spcPts val="400"/>
              </a:spcAft>
              <a:buSzPct val="125000"/>
              <a:buFont typeface="Arial" panose="020B0604020202020204" pitchFamily="34" charset="0"/>
              <a:buChar char="•"/>
            </a:pPr>
            <a:r>
              <a:rPr lang="en-US" sz="2400"/>
              <a:t>Cumulative pass rate of 97% for candidates who submitted both cycles between 2018 and 2024 (Table 1, pg. 6)</a:t>
            </a:r>
          </a:p>
          <a:p>
            <a:pPr marL="228611" indent="-228611">
              <a:buSzPct val="125000"/>
              <a:buFont typeface="Arial" panose="020B0604020202020204" pitchFamily="34" charset="0"/>
              <a:buChar char="•"/>
            </a:pPr>
            <a:r>
              <a:rPr lang="en-US" sz="2400"/>
              <a:t>Hispanic candidates were the largest group by ethnicity (94% or 3,196 individuals) who passed both cycles in the 2023-2024 academic year (Table 3a, pg. 7)</a:t>
            </a:r>
          </a:p>
        </p:txBody>
      </p:sp>
      <p:sp>
        <p:nvSpPr>
          <p:cNvPr id="11" name="TextBox 10">
            <a:extLst>
              <a:ext uri="{FF2B5EF4-FFF2-40B4-BE49-F238E27FC236}">
                <a16:creationId xmlns:a16="http://schemas.microsoft.com/office/drawing/2014/main" id="{9D848E0F-CFD5-151F-E413-F41F4A3417B4}"/>
              </a:ext>
            </a:extLst>
          </p:cNvPr>
          <p:cNvSpPr txBox="1"/>
          <p:nvPr/>
        </p:nvSpPr>
        <p:spPr>
          <a:xfrm>
            <a:off x="6521450" y="2327692"/>
            <a:ext cx="4743450" cy="3098284"/>
          </a:xfrm>
          <a:prstGeom prst="rect">
            <a:avLst/>
          </a:prstGeom>
          <a:noFill/>
        </p:spPr>
        <p:txBody>
          <a:bodyPr wrap="square" rtlCol="0">
            <a:spAutoFit/>
          </a:bodyPr>
          <a:lstStyle/>
          <a:p>
            <a:pPr marL="228611" indent="-228611">
              <a:spcAft>
                <a:spcPts val="400"/>
              </a:spcAft>
              <a:buSzPct val="124000"/>
              <a:buFont typeface="Arial" panose="020B0604020202020204" pitchFamily="34" charset="0"/>
              <a:buChar char="•"/>
            </a:pPr>
            <a:r>
              <a:rPr lang="en-US" sz="2400"/>
              <a:t>Cumulative pass rate of at or near 100% for both cycles between 2022 and 2024 (Table 7, page 13)</a:t>
            </a:r>
          </a:p>
          <a:p>
            <a:pPr marL="228611" indent="-228611">
              <a:buSzPct val="124000"/>
              <a:buFont typeface="Arial" panose="020B0604020202020204" pitchFamily="34" charset="0"/>
              <a:buChar char="•"/>
            </a:pPr>
            <a:r>
              <a:rPr lang="en-US" sz="2400"/>
              <a:t>The vast majority of candidates are passing on their first attempt with zero candidates attempting the assessment 3 or more times (Tables 9 and 10)</a:t>
            </a:r>
          </a:p>
        </p:txBody>
      </p:sp>
      <p:sp>
        <p:nvSpPr>
          <p:cNvPr id="12" name="Slide Number Placeholder 11">
            <a:extLst>
              <a:ext uri="{FF2B5EF4-FFF2-40B4-BE49-F238E27FC236}">
                <a16:creationId xmlns:a16="http://schemas.microsoft.com/office/drawing/2014/main" id="{31A70820-423F-7D6A-40A4-4CB56BD88A54}"/>
              </a:ext>
            </a:extLst>
          </p:cNvPr>
          <p:cNvSpPr>
            <a:spLocks noGrp="1"/>
          </p:cNvSpPr>
          <p:nvPr>
            <p:ph type="sldNum" sz="quarter" idx="12"/>
          </p:nvPr>
        </p:nvSpPr>
        <p:spPr/>
        <p:txBody>
          <a:bodyPr/>
          <a:lstStyle/>
          <a:p>
            <a:pPr algn="r"/>
            <a:fld id="{8CF074CD-934D-404A-ACFA-C89B8DACAFC4}" type="slidenum">
              <a:rPr lang="en-US" smtClean="0"/>
              <a:pPr algn="r"/>
              <a:t>3</a:t>
            </a:fld>
            <a:endParaRPr lang="en-US"/>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E67C2F-FF3B-8449-3EBF-17D6B8ACCBB6}"/>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8C3FF43D-2DCD-9ECE-5D72-2AF53885EAF4}"/>
              </a:ext>
            </a:extLst>
          </p:cNvPr>
          <p:cNvSpPr>
            <a:spLocks noGrp="1" noRot="1" noMove="1" noResize="1" noEditPoints="1" noAdjustHandles="1" noChangeArrowheads="1" noChangeShapeType="1"/>
          </p:cNvSpPr>
          <p:nvPr/>
        </p:nvSpPr>
        <p:spPr>
          <a:xfrm>
            <a:off x="0" y="6468018"/>
            <a:ext cx="12192000" cy="389982"/>
          </a:xfrm>
          <a:custGeom>
            <a:avLst/>
            <a:gdLst/>
            <a:ahLst/>
            <a:cxnLst/>
            <a:rect l="l" t="t" r="r" b="b"/>
            <a:pathLst>
              <a:path w="18288000" h="584973">
                <a:moveTo>
                  <a:pt x="0" y="0"/>
                </a:moveTo>
                <a:lnTo>
                  <a:pt x="18288000" y="0"/>
                </a:lnTo>
                <a:lnTo>
                  <a:pt x="18288000" y="584973"/>
                </a:lnTo>
                <a:lnTo>
                  <a:pt x="0" y="584973"/>
                </a:lnTo>
                <a:lnTo>
                  <a:pt x="0" y="0"/>
                </a:lnTo>
                <a:close/>
              </a:path>
            </a:pathLst>
          </a:custGeom>
          <a:blipFill>
            <a:blip r:embed="rId2"/>
            <a:stretch>
              <a:fillRect t="-173053" b="-46846"/>
            </a:stretch>
          </a:blipFill>
        </p:spPr>
        <p:txBody>
          <a:bodyPr/>
          <a:lstStyle/>
          <a:p>
            <a:endParaRPr lang="en-US" sz="1200"/>
          </a:p>
        </p:txBody>
      </p:sp>
      <p:grpSp>
        <p:nvGrpSpPr>
          <p:cNvPr id="3" name="Group 3">
            <a:extLst>
              <a:ext uri="{FF2B5EF4-FFF2-40B4-BE49-F238E27FC236}">
                <a16:creationId xmlns:a16="http://schemas.microsoft.com/office/drawing/2014/main" id="{68867B5D-316D-EC06-BF6F-D35A9190965E}"/>
              </a:ext>
            </a:extLst>
          </p:cNvPr>
          <p:cNvGrpSpPr>
            <a:grpSpLocks noGrp="1" noUngrp="1" noRot="1" noMove="1" noResize="1"/>
          </p:cNvGrpSpPr>
          <p:nvPr/>
        </p:nvGrpSpPr>
        <p:grpSpPr>
          <a:xfrm>
            <a:off x="0" y="6325509"/>
            <a:ext cx="12192000" cy="142509"/>
            <a:chOff x="0" y="0"/>
            <a:chExt cx="4816593" cy="56300"/>
          </a:xfrm>
        </p:grpSpPr>
        <p:sp>
          <p:nvSpPr>
            <p:cNvPr id="4" name="Freeform 4">
              <a:extLst>
                <a:ext uri="{FF2B5EF4-FFF2-40B4-BE49-F238E27FC236}">
                  <a16:creationId xmlns:a16="http://schemas.microsoft.com/office/drawing/2014/main" id="{C240D27D-0B67-7E17-7686-77BAF5BD6E6B}"/>
                </a:ext>
              </a:extLst>
            </p:cNvPr>
            <p:cNvSpPr>
              <a:spLocks noGrp="1" noRot="1" noMove="1" noResize="1" noEditPoints="1" noAdjustHandles="1" noChangeArrowheads="1" noChangeShapeType="1"/>
            </p:cNvSpPr>
            <p:nvPr/>
          </p:nvSpPr>
          <p:spPr>
            <a:xfrm>
              <a:off x="0" y="0"/>
              <a:ext cx="4816592" cy="56300"/>
            </a:xfrm>
            <a:custGeom>
              <a:avLst/>
              <a:gdLst/>
              <a:ahLst/>
              <a:cxnLst/>
              <a:rect l="l" t="t" r="r" b="b"/>
              <a:pathLst>
                <a:path w="4816592" h="56300">
                  <a:moveTo>
                    <a:pt x="0" y="0"/>
                  </a:moveTo>
                  <a:lnTo>
                    <a:pt x="4816592" y="0"/>
                  </a:lnTo>
                  <a:lnTo>
                    <a:pt x="4816592" y="56300"/>
                  </a:lnTo>
                  <a:lnTo>
                    <a:pt x="0" y="56300"/>
                  </a:lnTo>
                  <a:close/>
                </a:path>
              </a:pathLst>
            </a:custGeom>
            <a:solidFill>
              <a:srgbClr val="FAAC36"/>
            </a:solidFill>
          </p:spPr>
          <p:txBody>
            <a:bodyPr/>
            <a:lstStyle/>
            <a:p>
              <a:endParaRPr lang="en-US" sz="1200"/>
            </a:p>
          </p:txBody>
        </p:sp>
        <p:sp>
          <p:nvSpPr>
            <p:cNvPr id="5" name="TextBox 5">
              <a:extLst>
                <a:ext uri="{FF2B5EF4-FFF2-40B4-BE49-F238E27FC236}">
                  <a16:creationId xmlns:a16="http://schemas.microsoft.com/office/drawing/2014/main" id="{4C82BA02-42ED-8EEE-F076-AE5D5388FA0B}"/>
                </a:ext>
              </a:extLst>
            </p:cNvPr>
            <p:cNvSpPr txBox="1">
              <a:spLocks noGrp="1" noRot="1" noMove="1" noResize="1" noEditPoints="1" noAdjustHandles="1" noChangeArrowheads="1" noChangeShapeType="1"/>
            </p:cNvSpPr>
            <p:nvPr/>
          </p:nvSpPr>
          <p:spPr>
            <a:xfrm>
              <a:off x="0" y="-38100"/>
              <a:ext cx="4816593" cy="94400"/>
            </a:xfrm>
            <a:prstGeom prst="rect">
              <a:avLst/>
            </a:prstGeom>
          </p:spPr>
          <p:txBody>
            <a:bodyPr lIns="33867" tIns="33867" rIns="33867" bIns="33867" rtlCol="0" anchor="ctr"/>
            <a:lstStyle/>
            <a:p>
              <a:pPr algn="ctr">
                <a:lnSpc>
                  <a:spcPts val="1773"/>
                </a:lnSpc>
                <a:spcBef>
                  <a:spcPct val="0"/>
                </a:spcBef>
              </a:pPr>
              <a:endParaRPr sz="1200"/>
            </a:p>
          </p:txBody>
        </p:sp>
      </p:grpSp>
      <p:sp>
        <p:nvSpPr>
          <p:cNvPr id="6" name="Freeform 6">
            <a:extLst>
              <a:ext uri="{FF2B5EF4-FFF2-40B4-BE49-F238E27FC236}">
                <a16:creationId xmlns:a16="http://schemas.microsoft.com/office/drawing/2014/main" id="{793E6993-D429-D64C-FC8A-C520D8D70C42}"/>
              </a:ext>
            </a:extLst>
          </p:cNvPr>
          <p:cNvSpPr>
            <a:spLocks noGrp="1" noRot="1" noMove="1" noResize="1" noEditPoints="1" noAdjustHandles="1" noChangeArrowheads="1" noChangeShapeType="1"/>
          </p:cNvSpPr>
          <p:nvPr/>
        </p:nvSpPr>
        <p:spPr>
          <a:xfrm>
            <a:off x="145485" y="5301036"/>
            <a:ext cx="871164" cy="871164"/>
          </a:xfrm>
          <a:custGeom>
            <a:avLst/>
            <a:gdLst/>
            <a:ahLst/>
            <a:cxnLst/>
            <a:rect l="l" t="t" r="r" b="b"/>
            <a:pathLst>
              <a:path w="1306746" h="1306746">
                <a:moveTo>
                  <a:pt x="0" y="0"/>
                </a:moveTo>
                <a:lnTo>
                  <a:pt x="1306746" y="0"/>
                </a:lnTo>
                <a:lnTo>
                  <a:pt x="1306746" y="1306746"/>
                </a:lnTo>
                <a:lnTo>
                  <a:pt x="0" y="1306746"/>
                </a:lnTo>
                <a:lnTo>
                  <a:pt x="0" y="0"/>
                </a:lnTo>
                <a:close/>
              </a:path>
            </a:pathLst>
          </a:custGeom>
          <a:blipFill>
            <a:blip r:embed="rId3"/>
            <a:stretch>
              <a:fillRect/>
            </a:stretch>
          </a:blipFill>
        </p:spPr>
        <p:txBody>
          <a:bodyPr/>
          <a:lstStyle/>
          <a:p>
            <a:endParaRPr lang="en-US" sz="1200"/>
          </a:p>
        </p:txBody>
      </p:sp>
      <p:sp>
        <p:nvSpPr>
          <p:cNvPr id="7" name="Title 1">
            <a:extLst>
              <a:ext uri="{FF2B5EF4-FFF2-40B4-BE49-F238E27FC236}">
                <a16:creationId xmlns:a16="http://schemas.microsoft.com/office/drawing/2014/main" id="{F5EEAE57-C80D-4834-401D-DBD3987656A7}"/>
              </a:ext>
            </a:extLst>
          </p:cNvPr>
          <p:cNvSpPr txBox="1">
            <a:spLocks/>
          </p:cNvSpPr>
          <p:nvPr/>
        </p:nvSpPr>
        <p:spPr>
          <a:xfrm>
            <a:off x="513125" y="61919"/>
            <a:ext cx="10261600" cy="871164"/>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b="1"/>
              <a:t>CalTPA Areas of Concern</a:t>
            </a:r>
            <a:endParaRPr lang="en-US" sz="4000" b="1"/>
          </a:p>
        </p:txBody>
      </p:sp>
      <p:sp>
        <p:nvSpPr>
          <p:cNvPr id="10" name="TextBox 9">
            <a:extLst>
              <a:ext uri="{FF2B5EF4-FFF2-40B4-BE49-F238E27FC236}">
                <a16:creationId xmlns:a16="http://schemas.microsoft.com/office/drawing/2014/main" id="{84FA54BD-C9E0-4533-D96A-B0B234A537B7}"/>
              </a:ext>
            </a:extLst>
          </p:cNvPr>
          <p:cNvSpPr txBox="1"/>
          <p:nvPr/>
        </p:nvSpPr>
        <p:spPr>
          <a:xfrm>
            <a:off x="1016649" y="854393"/>
            <a:ext cx="10662226" cy="5324535"/>
          </a:xfrm>
          <a:prstGeom prst="rect">
            <a:avLst/>
          </a:prstGeom>
        </p:spPr>
        <p:txBody>
          <a:bodyPr wrap="square" rtlCol="0">
            <a:spAutoFit/>
          </a:bodyPr>
          <a:lstStyle/>
          <a:p>
            <a:pPr marL="342900" indent="-342900" algn="l" rtl="0" fontAlgn="base">
              <a:spcAft>
                <a:spcPts val="600"/>
              </a:spcAft>
              <a:buFont typeface="Arial" panose="020B0604020202020204" pitchFamily="34" charset="0"/>
              <a:buChar char="•"/>
            </a:pPr>
            <a:r>
              <a:rPr lang="en-US" sz="2000" b="1" i="0" u="none" strike="noStrike">
                <a:solidFill>
                  <a:srgbClr val="000000"/>
                </a:solidFill>
                <a:effectLst/>
                <a:latin typeface="Calibri" panose="020F0502020204030204" pitchFamily="34" charset="0"/>
              </a:rPr>
              <a:t>Black Candidate Passage Rates and Condition Codes: </a:t>
            </a:r>
            <a:r>
              <a:rPr lang="en-US" sz="2000" b="0" i="0" u="none" strike="noStrike">
                <a:solidFill>
                  <a:srgbClr val="000000"/>
                </a:solidFill>
                <a:effectLst/>
                <a:latin typeface="Calibri" panose="020F0502020204030204" pitchFamily="34" charset="0"/>
              </a:rPr>
              <a:t>Black candidates had a lower first-attempt cumulative passage rate than all other subgroups by ethnicity. They also received a higher proportion of condition codes, with 14% receiving condition codes in Cycle 1 and 24% receiving condition codes in Cycle 2 in 2023-24. (Tables 3a and 3b, Tables 5b and 5c)</a:t>
            </a:r>
            <a:r>
              <a:rPr lang="en-US" sz="2000" b="0" i="0">
                <a:solidFill>
                  <a:srgbClr val="000000"/>
                </a:solidFill>
                <a:effectLst/>
                <a:latin typeface="Calibri" panose="020F0502020204030204" pitchFamily="34" charset="0"/>
              </a:rPr>
              <a:t>​</a:t>
            </a:r>
            <a:endParaRPr lang="en-US" sz="2000" b="0" i="0">
              <a:solidFill>
                <a:srgbClr val="000000"/>
              </a:solidFill>
              <a:effectLst/>
              <a:latin typeface="Arial" panose="020B0604020202020204" pitchFamily="34" charset="0"/>
            </a:endParaRPr>
          </a:p>
          <a:p>
            <a:pPr marL="342900" indent="-342900" algn="l" rtl="0" fontAlgn="base">
              <a:spcAft>
                <a:spcPts val="600"/>
              </a:spcAft>
              <a:buFont typeface="Arial" panose="020B0604020202020204" pitchFamily="34" charset="0"/>
              <a:buChar char="•"/>
            </a:pPr>
            <a:r>
              <a:rPr lang="en-US" sz="2000" b="1" i="0" u="none" strike="noStrike">
                <a:solidFill>
                  <a:srgbClr val="000000"/>
                </a:solidFill>
                <a:effectLst/>
                <a:latin typeface="Calibri" panose="020F0502020204030204" pitchFamily="34" charset="0"/>
              </a:rPr>
              <a:t>First Attempt Pass Rates: </a:t>
            </a:r>
            <a:r>
              <a:rPr lang="en-US" sz="2000" b="0" i="0" u="none" strike="noStrike">
                <a:solidFill>
                  <a:srgbClr val="000000"/>
                </a:solidFill>
                <a:effectLst/>
                <a:latin typeface="Calibri" panose="020F0502020204030204" pitchFamily="34" charset="0"/>
              </a:rPr>
              <a:t>First attempt pass rates for completing both cycles for all candidates range between 73% to 78%</a:t>
            </a:r>
            <a:r>
              <a:rPr lang="en-US" sz="2000" b="1" i="0" u="none" strike="noStrike">
                <a:solidFill>
                  <a:srgbClr val="000000"/>
                </a:solidFill>
                <a:effectLst/>
                <a:latin typeface="Calibri" panose="020F0502020204030204" pitchFamily="34" charset="0"/>
              </a:rPr>
              <a:t> </a:t>
            </a:r>
            <a:r>
              <a:rPr lang="en-US" sz="2000">
                <a:solidFill>
                  <a:srgbClr val="000000"/>
                </a:solidFill>
                <a:latin typeface="Calibri" panose="020F0502020204030204" pitchFamily="34" charset="0"/>
              </a:rPr>
              <a:t>2021-2024</a:t>
            </a:r>
            <a:r>
              <a:rPr lang="en-US" sz="2000" b="0" i="0" u="none" strike="noStrike">
                <a:solidFill>
                  <a:srgbClr val="000000"/>
                </a:solidFill>
                <a:effectLst/>
                <a:latin typeface="Calibri" panose="020F0502020204030204" pitchFamily="34" charset="0"/>
              </a:rPr>
              <a:t>. </a:t>
            </a:r>
            <a:r>
              <a:rPr lang="en-US" sz="2000">
                <a:solidFill>
                  <a:srgbClr val="000000"/>
                </a:solidFill>
                <a:latin typeface="Calibri" panose="020F0502020204030204" pitchFamily="34" charset="0"/>
              </a:rPr>
              <a:t>In the same period, first attempt pass rates by race/ethnicity ranged between 61% to 88% </a:t>
            </a:r>
            <a:r>
              <a:rPr lang="en-US" sz="2000" b="0" i="0" u="none" strike="noStrike">
                <a:solidFill>
                  <a:srgbClr val="000000"/>
                </a:solidFill>
                <a:effectLst/>
                <a:latin typeface="Calibri" panose="020F0502020204030204" pitchFamily="34" charset="0"/>
              </a:rPr>
              <a:t>(Table 3b)</a:t>
            </a:r>
            <a:r>
              <a:rPr lang="en-US" sz="2000" b="0" i="0">
                <a:solidFill>
                  <a:srgbClr val="000000"/>
                </a:solidFill>
                <a:effectLst/>
                <a:latin typeface="Calibri" panose="020F0502020204030204" pitchFamily="34" charset="0"/>
              </a:rPr>
              <a:t>​</a:t>
            </a:r>
            <a:endParaRPr lang="en-US" sz="2000" b="0" i="0">
              <a:solidFill>
                <a:srgbClr val="000000"/>
              </a:solidFill>
              <a:effectLst/>
              <a:latin typeface="Arial" panose="020B0604020202020204" pitchFamily="34" charset="0"/>
            </a:endParaRPr>
          </a:p>
          <a:p>
            <a:pPr marL="342900" indent="-342900" algn="l" rtl="0" fontAlgn="base">
              <a:spcAft>
                <a:spcPts val="600"/>
              </a:spcAft>
              <a:buFont typeface="Arial" panose="020B0604020202020204" pitchFamily="34" charset="0"/>
              <a:buChar char="•"/>
            </a:pPr>
            <a:r>
              <a:rPr lang="en-US" sz="2000" b="1" i="0" u="none" strike="noStrike">
                <a:solidFill>
                  <a:srgbClr val="000000"/>
                </a:solidFill>
                <a:effectLst/>
                <a:latin typeface="Calibri" panose="020F0502020204030204" pitchFamily="34" charset="0"/>
              </a:rPr>
              <a:t>Multiple Attempts Required to Pass for Some Candidates: </a:t>
            </a:r>
            <a:r>
              <a:rPr lang="en-US" sz="2000" i="0" u="none" strike="noStrike">
                <a:solidFill>
                  <a:srgbClr val="000000"/>
                </a:solidFill>
                <a:effectLst/>
                <a:latin typeface="Calibri" panose="020F0502020204030204" pitchFamily="34" charset="0"/>
              </a:rPr>
              <a:t>9%-14% of candidates require two attempts to pass, while </a:t>
            </a:r>
            <a:r>
              <a:rPr lang="en-US" sz="2000" b="0" i="0" u="none" strike="noStrike">
                <a:solidFill>
                  <a:srgbClr val="000000"/>
                </a:solidFill>
                <a:effectLst/>
                <a:latin typeface="Calibri" panose="020F0502020204030204" pitchFamily="34" charset="0"/>
              </a:rPr>
              <a:t>3% to 5% of candidates require 3 or more attempts to pass Cycle 1. First attempt pass rates over the last 2 years have trended downward. Column 6 provides information about the number of candidates who have not yet passed, ranging from 0% to 19%. (Table 4a)</a:t>
            </a:r>
            <a:r>
              <a:rPr lang="en-US" sz="2000" b="0" i="0">
                <a:solidFill>
                  <a:srgbClr val="000000"/>
                </a:solidFill>
                <a:effectLst/>
                <a:latin typeface="Calibri" panose="020F0502020204030204" pitchFamily="34" charset="0"/>
              </a:rPr>
              <a:t>​</a:t>
            </a:r>
            <a:endParaRPr lang="en-US" sz="2000" b="0" i="0">
              <a:solidFill>
                <a:srgbClr val="000000"/>
              </a:solidFill>
              <a:effectLst/>
              <a:latin typeface="Arial" panose="020B0604020202020204" pitchFamily="34" charset="0"/>
            </a:endParaRPr>
          </a:p>
          <a:p>
            <a:pPr marL="342900" indent="-342900" algn="l" rtl="0" fontAlgn="base">
              <a:spcAft>
                <a:spcPts val="600"/>
              </a:spcAft>
              <a:buFont typeface="Arial" panose="020B0604020202020204" pitchFamily="34" charset="0"/>
              <a:buChar char="•"/>
            </a:pPr>
            <a:r>
              <a:rPr lang="en-US" sz="2000" b="1" i="0" u="none" strike="noStrike">
                <a:solidFill>
                  <a:srgbClr val="000000"/>
                </a:solidFill>
                <a:effectLst/>
                <a:latin typeface="Calibri" panose="020F0502020204030204" pitchFamily="34" charset="0"/>
              </a:rPr>
              <a:t>Condition Codes: </a:t>
            </a:r>
            <a:r>
              <a:rPr lang="en-US" sz="2000" b="0" i="0" u="none" strike="noStrike">
                <a:solidFill>
                  <a:srgbClr val="000000"/>
                </a:solidFill>
                <a:effectLst/>
                <a:latin typeface="Calibri" panose="020F0502020204030204" pitchFamily="34" charset="0"/>
              </a:rPr>
              <a:t>While condition code percentages have been slightly decreasing for Cycle 1 over the last 5 years and have been stable for Cycle 2 (Table 5a), the rates continue to be an area of concern and are too high.</a:t>
            </a:r>
            <a:r>
              <a:rPr lang="en-US" sz="2000" b="0" i="0">
                <a:solidFill>
                  <a:srgbClr val="000000"/>
                </a:solidFill>
                <a:effectLst/>
                <a:latin typeface="Calibri" panose="020F0502020204030204" pitchFamily="34" charset="0"/>
              </a:rPr>
              <a:t>​</a:t>
            </a:r>
            <a:endParaRPr lang="en-US" sz="2000" b="0" i="0">
              <a:solidFill>
                <a:srgbClr val="000000"/>
              </a:solidFill>
              <a:effectLst/>
              <a:latin typeface="Arial" panose="020B0604020202020204" pitchFamily="34" charset="0"/>
            </a:endParaRPr>
          </a:p>
          <a:p>
            <a:pPr marL="342900" indent="-342900" algn="l" rtl="0" fontAlgn="base">
              <a:buFont typeface="Arial" panose="020B0604020202020204" pitchFamily="34" charset="0"/>
              <a:buChar char="•"/>
            </a:pPr>
            <a:r>
              <a:rPr lang="en-US" sz="2000" b="1" i="0" u="none" strike="noStrike">
                <a:solidFill>
                  <a:srgbClr val="000000"/>
                </a:solidFill>
                <a:effectLst/>
                <a:latin typeface="Calibri" panose="020F0502020204030204" pitchFamily="34" charset="0"/>
              </a:rPr>
              <a:t>English Language Development Goals: </a:t>
            </a:r>
            <a:r>
              <a:rPr lang="en-US" sz="2000" i="0" u="none" strike="noStrike">
                <a:solidFill>
                  <a:srgbClr val="000000"/>
                </a:solidFill>
                <a:effectLst/>
                <a:latin typeface="Calibri" panose="020F0502020204030204" pitchFamily="34" charset="0"/>
              </a:rPr>
              <a:t>The most prevalent condition </a:t>
            </a:r>
            <a:r>
              <a:rPr lang="en-US" sz="2000">
                <a:solidFill>
                  <a:srgbClr val="000000"/>
                </a:solidFill>
                <a:latin typeface="Calibri" panose="020F0502020204030204" pitchFamily="34" charset="0"/>
              </a:rPr>
              <a:t>codes continue to be related to writing</a:t>
            </a:r>
            <a:r>
              <a:rPr lang="en-US" sz="2000" b="0" i="0" u="none" strike="noStrike">
                <a:solidFill>
                  <a:srgbClr val="000000"/>
                </a:solidFill>
                <a:effectLst/>
                <a:latin typeface="Calibri" panose="020F0502020204030204" pitchFamily="34" charset="0"/>
              </a:rPr>
              <a:t> ELD goals </a:t>
            </a:r>
            <a:r>
              <a:rPr lang="en-US" sz="2000">
                <a:solidFill>
                  <a:srgbClr val="000000"/>
                </a:solidFill>
                <a:latin typeface="Calibri" panose="020F0502020204030204" pitchFamily="34" charset="0"/>
              </a:rPr>
              <a:t>based on ELD Standards</a:t>
            </a:r>
            <a:r>
              <a:rPr lang="en-US" sz="2000" b="0" i="0" u="none" strike="noStrike">
                <a:solidFill>
                  <a:srgbClr val="000000"/>
                </a:solidFill>
                <a:effectLst/>
                <a:latin typeface="Calibri" panose="020F0502020204030204" pitchFamily="34" charset="0"/>
              </a:rPr>
              <a:t>.</a:t>
            </a:r>
            <a:endParaRPr lang="en-US" sz="2000" b="0" i="0">
              <a:solidFill>
                <a:srgbClr val="000000"/>
              </a:solidFill>
              <a:effectLst/>
              <a:latin typeface="Arial" panose="020B0604020202020204" pitchFamily="34" charset="0"/>
            </a:endParaRPr>
          </a:p>
        </p:txBody>
      </p:sp>
      <p:sp>
        <p:nvSpPr>
          <p:cNvPr id="8" name="Slide Number Placeholder 7">
            <a:extLst>
              <a:ext uri="{FF2B5EF4-FFF2-40B4-BE49-F238E27FC236}">
                <a16:creationId xmlns:a16="http://schemas.microsoft.com/office/drawing/2014/main" id="{7096241A-00C4-0108-96E3-4D4CDC9D25B2}"/>
              </a:ext>
            </a:extLst>
          </p:cNvPr>
          <p:cNvSpPr>
            <a:spLocks noGrp="1"/>
          </p:cNvSpPr>
          <p:nvPr>
            <p:ph type="sldNum" sz="quarter" idx="12"/>
          </p:nvPr>
        </p:nvSpPr>
        <p:spPr/>
        <p:txBody>
          <a:bodyPr/>
          <a:lstStyle/>
          <a:p>
            <a:pPr algn="r"/>
            <a:fld id="{8CF074CD-934D-404A-ACFA-C89B8DACAFC4}" type="slidenum">
              <a:rPr lang="en-US" smtClean="0"/>
              <a:pPr algn="r"/>
              <a:t>4</a:t>
            </a:fld>
            <a:endParaRPr lang="en-US"/>
          </a:p>
        </p:txBody>
      </p:sp>
    </p:spTree>
    <p:extLst>
      <p:ext uri="{BB962C8B-B14F-4D97-AF65-F5344CB8AC3E}">
        <p14:creationId xmlns:p14="http://schemas.microsoft.com/office/powerpoint/2010/main" val="33503549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908F06-49D2-E75B-139B-A0F4B29FE6F8}"/>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64A97964-C78A-5A75-E48C-BA235A916DD0}"/>
              </a:ext>
            </a:extLst>
          </p:cNvPr>
          <p:cNvSpPr>
            <a:spLocks noGrp="1" noRot="1" noMove="1" noResize="1" noEditPoints="1" noAdjustHandles="1" noChangeArrowheads="1" noChangeShapeType="1"/>
          </p:cNvSpPr>
          <p:nvPr/>
        </p:nvSpPr>
        <p:spPr>
          <a:xfrm>
            <a:off x="0" y="6468018"/>
            <a:ext cx="12192000" cy="389982"/>
          </a:xfrm>
          <a:custGeom>
            <a:avLst/>
            <a:gdLst/>
            <a:ahLst/>
            <a:cxnLst/>
            <a:rect l="l" t="t" r="r" b="b"/>
            <a:pathLst>
              <a:path w="18288000" h="584973">
                <a:moveTo>
                  <a:pt x="0" y="0"/>
                </a:moveTo>
                <a:lnTo>
                  <a:pt x="18288000" y="0"/>
                </a:lnTo>
                <a:lnTo>
                  <a:pt x="18288000" y="584973"/>
                </a:lnTo>
                <a:lnTo>
                  <a:pt x="0" y="584973"/>
                </a:lnTo>
                <a:lnTo>
                  <a:pt x="0" y="0"/>
                </a:lnTo>
                <a:close/>
              </a:path>
            </a:pathLst>
          </a:custGeom>
          <a:blipFill>
            <a:blip r:embed="rId2"/>
            <a:stretch>
              <a:fillRect t="-173053" b="-46846"/>
            </a:stretch>
          </a:blipFill>
        </p:spPr>
        <p:txBody>
          <a:bodyPr/>
          <a:lstStyle/>
          <a:p>
            <a:endParaRPr lang="en-US" sz="1200"/>
          </a:p>
        </p:txBody>
      </p:sp>
      <p:grpSp>
        <p:nvGrpSpPr>
          <p:cNvPr id="3" name="Group 3">
            <a:extLst>
              <a:ext uri="{FF2B5EF4-FFF2-40B4-BE49-F238E27FC236}">
                <a16:creationId xmlns:a16="http://schemas.microsoft.com/office/drawing/2014/main" id="{AFAF6987-D9F7-1AEF-BA16-7A991E59C272}"/>
              </a:ext>
            </a:extLst>
          </p:cNvPr>
          <p:cNvGrpSpPr>
            <a:grpSpLocks noGrp="1" noUngrp="1" noRot="1" noMove="1" noResize="1"/>
          </p:cNvGrpSpPr>
          <p:nvPr/>
        </p:nvGrpSpPr>
        <p:grpSpPr>
          <a:xfrm>
            <a:off x="0" y="6325509"/>
            <a:ext cx="12192000" cy="142509"/>
            <a:chOff x="0" y="0"/>
            <a:chExt cx="4816593" cy="56300"/>
          </a:xfrm>
        </p:grpSpPr>
        <p:sp>
          <p:nvSpPr>
            <p:cNvPr id="4" name="Freeform 4">
              <a:extLst>
                <a:ext uri="{FF2B5EF4-FFF2-40B4-BE49-F238E27FC236}">
                  <a16:creationId xmlns:a16="http://schemas.microsoft.com/office/drawing/2014/main" id="{B27ACF7C-8EAE-CD3F-1CBD-90BA9AFAB592}"/>
                </a:ext>
              </a:extLst>
            </p:cNvPr>
            <p:cNvSpPr>
              <a:spLocks noGrp="1" noRot="1" noMove="1" noResize="1" noEditPoints="1" noAdjustHandles="1" noChangeArrowheads="1" noChangeShapeType="1"/>
            </p:cNvSpPr>
            <p:nvPr/>
          </p:nvSpPr>
          <p:spPr>
            <a:xfrm>
              <a:off x="0" y="0"/>
              <a:ext cx="4816592" cy="56300"/>
            </a:xfrm>
            <a:custGeom>
              <a:avLst/>
              <a:gdLst/>
              <a:ahLst/>
              <a:cxnLst/>
              <a:rect l="l" t="t" r="r" b="b"/>
              <a:pathLst>
                <a:path w="4816592" h="56300">
                  <a:moveTo>
                    <a:pt x="0" y="0"/>
                  </a:moveTo>
                  <a:lnTo>
                    <a:pt x="4816592" y="0"/>
                  </a:lnTo>
                  <a:lnTo>
                    <a:pt x="4816592" y="56300"/>
                  </a:lnTo>
                  <a:lnTo>
                    <a:pt x="0" y="56300"/>
                  </a:lnTo>
                  <a:close/>
                </a:path>
              </a:pathLst>
            </a:custGeom>
            <a:solidFill>
              <a:srgbClr val="FAAC36"/>
            </a:solidFill>
          </p:spPr>
          <p:txBody>
            <a:bodyPr/>
            <a:lstStyle/>
            <a:p>
              <a:endParaRPr lang="en-US" sz="1200"/>
            </a:p>
          </p:txBody>
        </p:sp>
        <p:sp>
          <p:nvSpPr>
            <p:cNvPr id="5" name="TextBox 5">
              <a:extLst>
                <a:ext uri="{FF2B5EF4-FFF2-40B4-BE49-F238E27FC236}">
                  <a16:creationId xmlns:a16="http://schemas.microsoft.com/office/drawing/2014/main" id="{22A08B5E-86D0-C09B-219B-AD0D97D4B464}"/>
                </a:ext>
              </a:extLst>
            </p:cNvPr>
            <p:cNvSpPr txBox="1">
              <a:spLocks noGrp="1" noRot="1" noMove="1" noResize="1" noEditPoints="1" noAdjustHandles="1" noChangeArrowheads="1" noChangeShapeType="1"/>
            </p:cNvSpPr>
            <p:nvPr/>
          </p:nvSpPr>
          <p:spPr>
            <a:xfrm>
              <a:off x="0" y="-38100"/>
              <a:ext cx="4816593" cy="94400"/>
            </a:xfrm>
            <a:prstGeom prst="rect">
              <a:avLst/>
            </a:prstGeom>
          </p:spPr>
          <p:txBody>
            <a:bodyPr lIns="33867" tIns="33867" rIns="33867" bIns="33867" rtlCol="0" anchor="ctr"/>
            <a:lstStyle/>
            <a:p>
              <a:pPr algn="ctr">
                <a:lnSpc>
                  <a:spcPts val="1773"/>
                </a:lnSpc>
                <a:spcBef>
                  <a:spcPct val="0"/>
                </a:spcBef>
              </a:pPr>
              <a:endParaRPr sz="1200"/>
            </a:p>
          </p:txBody>
        </p:sp>
      </p:grpSp>
      <p:sp>
        <p:nvSpPr>
          <p:cNvPr id="6" name="Freeform 6">
            <a:extLst>
              <a:ext uri="{FF2B5EF4-FFF2-40B4-BE49-F238E27FC236}">
                <a16:creationId xmlns:a16="http://schemas.microsoft.com/office/drawing/2014/main" id="{9DD24DAE-AC42-0B66-8930-7B431AA27B45}"/>
              </a:ext>
            </a:extLst>
          </p:cNvPr>
          <p:cNvSpPr>
            <a:spLocks noGrp="1" noRot="1" noMove="1" noResize="1" noEditPoints="1" noAdjustHandles="1" noChangeArrowheads="1" noChangeShapeType="1"/>
          </p:cNvSpPr>
          <p:nvPr/>
        </p:nvSpPr>
        <p:spPr>
          <a:xfrm>
            <a:off x="145485" y="5301036"/>
            <a:ext cx="871164" cy="871164"/>
          </a:xfrm>
          <a:custGeom>
            <a:avLst/>
            <a:gdLst/>
            <a:ahLst/>
            <a:cxnLst/>
            <a:rect l="l" t="t" r="r" b="b"/>
            <a:pathLst>
              <a:path w="1306746" h="1306746">
                <a:moveTo>
                  <a:pt x="0" y="0"/>
                </a:moveTo>
                <a:lnTo>
                  <a:pt x="1306746" y="0"/>
                </a:lnTo>
                <a:lnTo>
                  <a:pt x="1306746" y="1306746"/>
                </a:lnTo>
                <a:lnTo>
                  <a:pt x="0" y="1306746"/>
                </a:lnTo>
                <a:lnTo>
                  <a:pt x="0" y="0"/>
                </a:lnTo>
                <a:close/>
              </a:path>
            </a:pathLst>
          </a:custGeom>
          <a:blipFill>
            <a:blip r:embed="rId3"/>
            <a:stretch>
              <a:fillRect/>
            </a:stretch>
          </a:blipFill>
        </p:spPr>
        <p:txBody>
          <a:bodyPr/>
          <a:lstStyle/>
          <a:p>
            <a:endParaRPr lang="en-US" sz="1200"/>
          </a:p>
        </p:txBody>
      </p:sp>
      <p:sp>
        <p:nvSpPr>
          <p:cNvPr id="7" name="Title 1">
            <a:extLst>
              <a:ext uri="{FF2B5EF4-FFF2-40B4-BE49-F238E27FC236}">
                <a16:creationId xmlns:a16="http://schemas.microsoft.com/office/drawing/2014/main" id="{E9038C1F-CD29-AEF7-2C6E-2A3E1CA1E137}"/>
              </a:ext>
            </a:extLst>
          </p:cNvPr>
          <p:cNvSpPr txBox="1">
            <a:spLocks/>
          </p:cNvSpPr>
          <p:nvPr/>
        </p:nvSpPr>
        <p:spPr>
          <a:xfrm>
            <a:off x="822897" y="389982"/>
            <a:ext cx="10261600" cy="871164"/>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b="1"/>
              <a:t>CalTPA Upcoming Model Developments</a:t>
            </a:r>
            <a:endParaRPr lang="en-US" sz="3600" b="1"/>
          </a:p>
        </p:txBody>
      </p:sp>
      <p:sp>
        <p:nvSpPr>
          <p:cNvPr id="10" name="TextBox 9">
            <a:extLst>
              <a:ext uri="{FF2B5EF4-FFF2-40B4-BE49-F238E27FC236}">
                <a16:creationId xmlns:a16="http://schemas.microsoft.com/office/drawing/2014/main" id="{2674906C-5E40-9152-2265-DF3F4247DC62}"/>
              </a:ext>
            </a:extLst>
          </p:cNvPr>
          <p:cNvSpPr txBox="1"/>
          <p:nvPr/>
        </p:nvSpPr>
        <p:spPr>
          <a:xfrm>
            <a:off x="1016649" y="1130317"/>
            <a:ext cx="10629677" cy="4883388"/>
          </a:xfrm>
          <a:prstGeom prst="rect">
            <a:avLst/>
          </a:prstGeom>
        </p:spPr>
        <p:txBody>
          <a:bodyPr wrap="square" rtlCol="0">
            <a:spAutoFit/>
          </a:bodyPr>
          <a:lstStyle/>
          <a:p>
            <a:pPr fontAlgn="base">
              <a:spcAft>
                <a:spcPts val="400"/>
              </a:spcAft>
            </a:pPr>
            <a:r>
              <a:rPr lang="en-US" b="1">
                <a:solidFill>
                  <a:srgbClr val="000000"/>
                </a:solidFill>
                <a:latin typeface="Calibri" panose="020F0502020204030204" pitchFamily="34" charset="0"/>
              </a:rPr>
              <a:t>Development of upcoming MS and Ed Specialist versions will incorporate the following and be applied to SS and WL:​</a:t>
            </a:r>
            <a:endParaRPr lang="en-US" b="1">
              <a:solidFill>
                <a:srgbClr val="000000"/>
              </a:solidFill>
              <a:latin typeface="Segoe UI" panose="020B0502040204020203" pitchFamily="34" charset="0"/>
            </a:endParaRPr>
          </a:p>
          <a:p>
            <a:pPr marL="304815" indent="-304815" fontAlgn="base">
              <a:spcAft>
                <a:spcPts val="400"/>
              </a:spcAft>
              <a:buFont typeface="Arial" panose="020B0604020202020204" pitchFamily="34" charset="0"/>
              <a:buChar char="•"/>
            </a:pPr>
            <a:r>
              <a:rPr lang="en-US">
                <a:solidFill>
                  <a:srgbClr val="000000"/>
                </a:solidFill>
                <a:latin typeface="Calibri" panose="020F0502020204030204" pitchFamily="34" charset="0"/>
              </a:rPr>
              <a:t>Analytic rubric revision with the guidance of Design Team(s) to include fewer constructs in the 4 and 5 levels.​</a:t>
            </a:r>
            <a:endParaRPr lang="en-US">
              <a:solidFill>
                <a:srgbClr val="000000"/>
              </a:solidFill>
              <a:latin typeface="Arial" panose="020B0604020202020204" pitchFamily="34" charset="0"/>
            </a:endParaRPr>
          </a:p>
          <a:p>
            <a:pPr marL="304815" indent="-304815" fontAlgn="base">
              <a:spcAft>
                <a:spcPts val="400"/>
              </a:spcAft>
              <a:buFont typeface="Arial" panose="020B0604020202020204" pitchFamily="34" charset="0"/>
              <a:buChar char="•"/>
            </a:pPr>
            <a:r>
              <a:rPr lang="en-US">
                <a:solidFill>
                  <a:srgbClr val="000000"/>
                </a:solidFill>
                <a:latin typeface="Calibri" panose="020F0502020204030204" pitchFamily="34" charset="0"/>
              </a:rPr>
              <a:t>Removed one rubric from Cycle 2 in the Literacy Performance Assessment. ​</a:t>
            </a:r>
            <a:endParaRPr lang="en-US">
              <a:solidFill>
                <a:srgbClr val="000000"/>
              </a:solidFill>
              <a:latin typeface="Arial" panose="020B0604020202020204" pitchFamily="34" charset="0"/>
            </a:endParaRPr>
          </a:p>
          <a:p>
            <a:pPr marL="304815" indent="-304815" fontAlgn="base">
              <a:spcAft>
                <a:spcPts val="400"/>
              </a:spcAft>
              <a:buFont typeface="Arial" panose="020B0604020202020204" pitchFamily="34" charset="0"/>
              <a:buChar char="•"/>
            </a:pPr>
            <a:r>
              <a:rPr lang="en-US">
                <a:solidFill>
                  <a:srgbClr val="000000"/>
                </a:solidFill>
                <a:latin typeface="Calibri" panose="020F0502020204030204" pitchFamily="34" charset="0"/>
              </a:rPr>
              <a:t>Inclusion of more choices and ways for candidates to respond to prompts for example, video recorded verbal responses in lieu of writing responses, commentary about video clips submitted giving the candidate opportunity to explain what they are doing and why.​</a:t>
            </a:r>
            <a:endParaRPr lang="en-US">
              <a:solidFill>
                <a:srgbClr val="000000"/>
              </a:solidFill>
              <a:latin typeface="Arial" panose="020B0604020202020204" pitchFamily="34" charset="0"/>
            </a:endParaRPr>
          </a:p>
          <a:p>
            <a:pPr marL="304815" indent="-304815" fontAlgn="base">
              <a:spcAft>
                <a:spcPts val="400"/>
              </a:spcAft>
              <a:buFont typeface="Arial" panose="020B0604020202020204" pitchFamily="34" charset="0"/>
              <a:buChar char="•"/>
            </a:pPr>
            <a:r>
              <a:rPr lang="en-US">
                <a:solidFill>
                  <a:srgbClr val="000000"/>
                </a:solidFill>
                <a:latin typeface="Calibri" panose="020F0502020204030204" pitchFamily="34" charset="0"/>
              </a:rPr>
              <a:t>Decrease number/type of Condition Codes. Review assessor guidelines/training and update as needed. ​</a:t>
            </a:r>
            <a:endParaRPr lang="en-US">
              <a:solidFill>
                <a:srgbClr val="000000"/>
              </a:solidFill>
              <a:latin typeface="Arial" panose="020B0604020202020204" pitchFamily="34" charset="0"/>
            </a:endParaRPr>
          </a:p>
          <a:p>
            <a:pPr marL="304815" indent="-304815" fontAlgn="base">
              <a:spcAft>
                <a:spcPts val="800"/>
              </a:spcAft>
              <a:buFont typeface="Arial" panose="020B0604020202020204" pitchFamily="34" charset="0"/>
              <a:buChar char="•"/>
            </a:pPr>
            <a:r>
              <a:rPr lang="en-US">
                <a:solidFill>
                  <a:srgbClr val="000000"/>
                </a:solidFill>
                <a:latin typeface="Calibri" panose="020F0502020204030204" pitchFamily="34" charset="0"/>
              </a:rPr>
              <a:t>In quarterly internal review of data, increase analysis of subgroup findings, and work directly with programs in relation to both pass rates and Condition Codes with programs.​</a:t>
            </a:r>
            <a:endParaRPr lang="en-US">
              <a:solidFill>
                <a:srgbClr val="000000"/>
              </a:solidFill>
              <a:latin typeface="Arial" panose="020B0604020202020204" pitchFamily="34" charset="0"/>
            </a:endParaRPr>
          </a:p>
          <a:p>
            <a:pPr algn="l" rtl="0" fontAlgn="base"/>
            <a:r>
              <a:rPr lang="en-US" b="1">
                <a:solidFill>
                  <a:srgbClr val="000000"/>
                </a:solidFill>
                <a:latin typeface="Calibri" panose="020F0502020204030204" pitchFamily="34" charset="0"/>
              </a:rPr>
              <a:t>CalTPA Candidate Assessment Guide and Faculty Guide Format Revision Underway:​</a:t>
            </a:r>
            <a:endParaRPr lang="en-US" b="1">
              <a:solidFill>
                <a:srgbClr val="000000"/>
              </a:solidFill>
              <a:latin typeface="Segoe UI" panose="020B0502040204020203" pitchFamily="34" charset="0"/>
            </a:endParaRPr>
          </a:p>
          <a:p>
            <a:pPr marL="304815" indent="-304815" fontAlgn="base">
              <a:buFont typeface="Arial" panose="020B0604020202020204" pitchFamily="34" charset="0"/>
              <a:buChar char="•"/>
            </a:pPr>
            <a:r>
              <a:rPr lang="en-US">
                <a:solidFill>
                  <a:srgbClr val="000000"/>
                </a:solidFill>
                <a:latin typeface="Calibri" panose="020F0502020204030204" pitchFamily="34" charset="0"/>
              </a:rPr>
              <a:t>Decrease of written directions and repetition in the candidate assessment guide​</a:t>
            </a:r>
            <a:endParaRPr lang="en-US">
              <a:solidFill>
                <a:srgbClr val="000000"/>
              </a:solidFill>
              <a:latin typeface="Arial" panose="020B0604020202020204" pitchFamily="34" charset="0"/>
            </a:endParaRPr>
          </a:p>
          <a:p>
            <a:pPr marL="304815" indent="-304815" fontAlgn="base">
              <a:buFont typeface="Arial" panose="020B0604020202020204" pitchFamily="34" charset="0"/>
              <a:buChar char="•"/>
            </a:pPr>
            <a:r>
              <a:rPr lang="en-US">
                <a:solidFill>
                  <a:srgbClr val="000000"/>
                </a:solidFill>
                <a:latin typeface="Calibri" panose="020F0502020204030204" pitchFamily="34" charset="0"/>
              </a:rPr>
              <a:t>Addition of video clips in the candidate and faculty guides to provide a different modality to share information vs in text. ​</a:t>
            </a:r>
            <a:endParaRPr lang="en-US">
              <a:solidFill>
                <a:srgbClr val="000000"/>
              </a:solidFill>
              <a:latin typeface="Arial" panose="020B0604020202020204" pitchFamily="34" charset="0"/>
            </a:endParaRPr>
          </a:p>
          <a:p>
            <a:pPr marL="304815" indent="-304815" fontAlgn="base">
              <a:buFont typeface="Arial" panose="020B0604020202020204" pitchFamily="34" charset="0"/>
              <a:buChar char="•"/>
            </a:pPr>
            <a:r>
              <a:rPr lang="en-US">
                <a:solidFill>
                  <a:srgbClr val="000000"/>
                </a:solidFill>
                <a:latin typeface="Calibri" panose="020F0502020204030204" pitchFamily="34" charset="0"/>
              </a:rPr>
              <a:t>Develop LMS Version of the candidate assessment guide for faculty /peer use to increase formative feedback. </a:t>
            </a:r>
            <a:endParaRPr lang="en-US">
              <a:solidFill>
                <a:srgbClr val="000000"/>
              </a:solidFill>
              <a:latin typeface="Arial" panose="020B0604020202020204" pitchFamily="34" charset="0"/>
            </a:endParaRPr>
          </a:p>
        </p:txBody>
      </p:sp>
      <p:sp>
        <p:nvSpPr>
          <p:cNvPr id="8" name="Slide Number Placeholder 7">
            <a:extLst>
              <a:ext uri="{FF2B5EF4-FFF2-40B4-BE49-F238E27FC236}">
                <a16:creationId xmlns:a16="http://schemas.microsoft.com/office/drawing/2014/main" id="{453413EA-826E-91A3-0C64-9B66C5E81AD0}"/>
              </a:ext>
            </a:extLst>
          </p:cNvPr>
          <p:cNvSpPr>
            <a:spLocks noGrp="1"/>
          </p:cNvSpPr>
          <p:nvPr>
            <p:ph type="sldNum" sz="quarter" idx="12"/>
          </p:nvPr>
        </p:nvSpPr>
        <p:spPr/>
        <p:txBody>
          <a:bodyPr/>
          <a:lstStyle/>
          <a:p>
            <a:pPr algn="r"/>
            <a:fld id="{8CF074CD-934D-404A-ACFA-C89B8DACAFC4}" type="slidenum">
              <a:rPr lang="en-US" smtClean="0"/>
              <a:pPr algn="r"/>
              <a:t>5</a:t>
            </a:fld>
            <a:endParaRPr lang="en-US"/>
          </a:p>
        </p:txBody>
      </p:sp>
    </p:spTree>
    <p:extLst>
      <p:ext uri="{BB962C8B-B14F-4D97-AF65-F5344CB8AC3E}">
        <p14:creationId xmlns:p14="http://schemas.microsoft.com/office/powerpoint/2010/main" val="30257423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E387A1-FD16-AD3B-B613-ACE47A9AAD41}"/>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64DFF433-5018-5157-97C1-ABBF2D6BCE59}"/>
              </a:ext>
            </a:extLst>
          </p:cNvPr>
          <p:cNvSpPr>
            <a:spLocks noGrp="1" noRot="1" noMove="1" noResize="1" noEditPoints="1" noAdjustHandles="1" noChangeArrowheads="1" noChangeShapeType="1"/>
          </p:cNvSpPr>
          <p:nvPr/>
        </p:nvSpPr>
        <p:spPr>
          <a:xfrm>
            <a:off x="0" y="6468018"/>
            <a:ext cx="12192000" cy="389982"/>
          </a:xfrm>
          <a:custGeom>
            <a:avLst/>
            <a:gdLst/>
            <a:ahLst/>
            <a:cxnLst/>
            <a:rect l="l" t="t" r="r" b="b"/>
            <a:pathLst>
              <a:path w="18288000" h="584973">
                <a:moveTo>
                  <a:pt x="0" y="0"/>
                </a:moveTo>
                <a:lnTo>
                  <a:pt x="18288000" y="0"/>
                </a:lnTo>
                <a:lnTo>
                  <a:pt x="18288000" y="584973"/>
                </a:lnTo>
                <a:lnTo>
                  <a:pt x="0" y="584973"/>
                </a:lnTo>
                <a:lnTo>
                  <a:pt x="0" y="0"/>
                </a:lnTo>
                <a:close/>
              </a:path>
            </a:pathLst>
          </a:custGeom>
          <a:blipFill>
            <a:blip r:embed="rId2"/>
            <a:stretch>
              <a:fillRect t="-173053" b="-46846"/>
            </a:stretch>
          </a:blipFill>
        </p:spPr>
        <p:txBody>
          <a:bodyPr/>
          <a:lstStyle/>
          <a:p>
            <a:endParaRPr lang="en-US" sz="1200"/>
          </a:p>
        </p:txBody>
      </p:sp>
      <p:grpSp>
        <p:nvGrpSpPr>
          <p:cNvPr id="3" name="Group 3">
            <a:extLst>
              <a:ext uri="{FF2B5EF4-FFF2-40B4-BE49-F238E27FC236}">
                <a16:creationId xmlns:a16="http://schemas.microsoft.com/office/drawing/2014/main" id="{EA9AAC58-9832-CAE9-4C24-37885E22C603}"/>
              </a:ext>
            </a:extLst>
          </p:cNvPr>
          <p:cNvGrpSpPr>
            <a:grpSpLocks noGrp="1" noUngrp="1" noRot="1" noMove="1" noResize="1"/>
          </p:cNvGrpSpPr>
          <p:nvPr/>
        </p:nvGrpSpPr>
        <p:grpSpPr>
          <a:xfrm>
            <a:off x="0" y="6325509"/>
            <a:ext cx="12192000" cy="142509"/>
            <a:chOff x="0" y="0"/>
            <a:chExt cx="4816593" cy="56300"/>
          </a:xfrm>
        </p:grpSpPr>
        <p:sp>
          <p:nvSpPr>
            <p:cNvPr id="4" name="Freeform 4">
              <a:extLst>
                <a:ext uri="{FF2B5EF4-FFF2-40B4-BE49-F238E27FC236}">
                  <a16:creationId xmlns:a16="http://schemas.microsoft.com/office/drawing/2014/main" id="{10AD3A50-F541-4404-E57C-10071B3B15FB}"/>
                </a:ext>
              </a:extLst>
            </p:cNvPr>
            <p:cNvSpPr>
              <a:spLocks noGrp="1" noRot="1" noMove="1" noResize="1" noEditPoints="1" noAdjustHandles="1" noChangeArrowheads="1" noChangeShapeType="1"/>
            </p:cNvSpPr>
            <p:nvPr/>
          </p:nvSpPr>
          <p:spPr>
            <a:xfrm>
              <a:off x="0" y="0"/>
              <a:ext cx="4816592" cy="56300"/>
            </a:xfrm>
            <a:custGeom>
              <a:avLst/>
              <a:gdLst/>
              <a:ahLst/>
              <a:cxnLst/>
              <a:rect l="l" t="t" r="r" b="b"/>
              <a:pathLst>
                <a:path w="4816592" h="56300">
                  <a:moveTo>
                    <a:pt x="0" y="0"/>
                  </a:moveTo>
                  <a:lnTo>
                    <a:pt x="4816592" y="0"/>
                  </a:lnTo>
                  <a:lnTo>
                    <a:pt x="4816592" y="56300"/>
                  </a:lnTo>
                  <a:lnTo>
                    <a:pt x="0" y="56300"/>
                  </a:lnTo>
                  <a:close/>
                </a:path>
              </a:pathLst>
            </a:custGeom>
            <a:solidFill>
              <a:srgbClr val="FAAC36"/>
            </a:solidFill>
          </p:spPr>
          <p:txBody>
            <a:bodyPr/>
            <a:lstStyle/>
            <a:p>
              <a:endParaRPr lang="en-US" sz="1200"/>
            </a:p>
          </p:txBody>
        </p:sp>
        <p:sp>
          <p:nvSpPr>
            <p:cNvPr id="5" name="TextBox 5">
              <a:extLst>
                <a:ext uri="{FF2B5EF4-FFF2-40B4-BE49-F238E27FC236}">
                  <a16:creationId xmlns:a16="http://schemas.microsoft.com/office/drawing/2014/main" id="{6BF43A12-C64E-9792-3C29-8076CE2B3879}"/>
                </a:ext>
              </a:extLst>
            </p:cNvPr>
            <p:cNvSpPr txBox="1">
              <a:spLocks noGrp="1" noRot="1" noMove="1" noResize="1" noEditPoints="1" noAdjustHandles="1" noChangeArrowheads="1" noChangeShapeType="1"/>
            </p:cNvSpPr>
            <p:nvPr/>
          </p:nvSpPr>
          <p:spPr>
            <a:xfrm>
              <a:off x="0" y="-38100"/>
              <a:ext cx="4816593" cy="94400"/>
            </a:xfrm>
            <a:prstGeom prst="rect">
              <a:avLst/>
            </a:prstGeom>
          </p:spPr>
          <p:txBody>
            <a:bodyPr lIns="33867" tIns="33867" rIns="33867" bIns="33867" rtlCol="0" anchor="ctr"/>
            <a:lstStyle/>
            <a:p>
              <a:pPr algn="ctr">
                <a:lnSpc>
                  <a:spcPts val="1773"/>
                </a:lnSpc>
                <a:spcBef>
                  <a:spcPct val="0"/>
                </a:spcBef>
              </a:pPr>
              <a:endParaRPr sz="1200"/>
            </a:p>
          </p:txBody>
        </p:sp>
      </p:grpSp>
      <p:sp>
        <p:nvSpPr>
          <p:cNvPr id="6" name="Freeform 6">
            <a:extLst>
              <a:ext uri="{FF2B5EF4-FFF2-40B4-BE49-F238E27FC236}">
                <a16:creationId xmlns:a16="http://schemas.microsoft.com/office/drawing/2014/main" id="{6B512D15-6EAC-B845-0441-32A78F9B6E56}"/>
              </a:ext>
            </a:extLst>
          </p:cNvPr>
          <p:cNvSpPr>
            <a:spLocks noGrp="1" noRot="1" noMove="1" noResize="1" noEditPoints="1" noAdjustHandles="1" noChangeArrowheads="1" noChangeShapeType="1"/>
          </p:cNvSpPr>
          <p:nvPr/>
        </p:nvSpPr>
        <p:spPr>
          <a:xfrm>
            <a:off x="145485" y="5301036"/>
            <a:ext cx="871164" cy="871164"/>
          </a:xfrm>
          <a:custGeom>
            <a:avLst/>
            <a:gdLst/>
            <a:ahLst/>
            <a:cxnLst/>
            <a:rect l="l" t="t" r="r" b="b"/>
            <a:pathLst>
              <a:path w="1306746" h="1306746">
                <a:moveTo>
                  <a:pt x="0" y="0"/>
                </a:moveTo>
                <a:lnTo>
                  <a:pt x="1306746" y="0"/>
                </a:lnTo>
                <a:lnTo>
                  <a:pt x="1306746" y="1306746"/>
                </a:lnTo>
                <a:lnTo>
                  <a:pt x="0" y="1306746"/>
                </a:lnTo>
                <a:lnTo>
                  <a:pt x="0" y="0"/>
                </a:lnTo>
                <a:close/>
              </a:path>
            </a:pathLst>
          </a:custGeom>
          <a:blipFill>
            <a:blip r:embed="rId3"/>
            <a:stretch>
              <a:fillRect/>
            </a:stretch>
          </a:blipFill>
        </p:spPr>
        <p:txBody>
          <a:bodyPr/>
          <a:lstStyle/>
          <a:p>
            <a:endParaRPr lang="en-US" sz="1200"/>
          </a:p>
        </p:txBody>
      </p:sp>
      <p:sp>
        <p:nvSpPr>
          <p:cNvPr id="7" name="Title 1">
            <a:extLst>
              <a:ext uri="{FF2B5EF4-FFF2-40B4-BE49-F238E27FC236}">
                <a16:creationId xmlns:a16="http://schemas.microsoft.com/office/drawing/2014/main" id="{2426300B-4B0C-D368-B2F5-3EE410443241}"/>
              </a:ext>
            </a:extLst>
          </p:cNvPr>
          <p:cNvSpPr txBox="1">
            <a:spLocks/>
          </p:cNvSpPr>
          <p:nvPr/>
        </p:nvSpPr>
        <p:spPr>
          <a:xfrm>
            <a:off x="937197" y="431419"/>
            <a:ext cx="10261600" cy="871164"/>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b="1"/>
              <a:t>CalAPA</a:t>
            </a:r>
            <a:endParaRPr lang="en-US" sz="3600" b="1"/>
          </a:p>
        </p:txBody>
      </p:sp>
      <p:sp>
        <p:nvSpPr>
          <p:cNvPr id="10" name="TextBox 9">
            <a:extLst>
              <a:ext uri="{FF2B5EF4-FFF2-40B4-BE49-F238E27FC236}">
                <a16:creationId xmlns:a16="http://schemas.microsoft.com/office/drawing/2014/main" id="{F6AACBE1-C01B-F2C6-552F-EB4721847417}"/>
              </a:ext>
            </a:extLst>
          </p:cNvPr>
          <p:cNvSpPr txBox="1"/>
          <p:nvPr/>
        </p:nvSpPr>
        <p:spPr>
          <a:xfrm>
            <a:off x="993203" y="1256983"/>
            <a:ext cx="10690797" cy="4513223"/>
          </a:xfrm>
          <a:prstGeom prst="rect">
            <a:avLst/>
          </a:prstGeom>
        </p:spPr>
        <p:txBody>
          <a:bodyPr wrap="square" rtlCol="0">
            <a:spAutoFit/>
          </a:bodyPr>
          <a:lstStyle/>
          <a:p>
            <a:pPr algn="l" rtl="0" fontAlgn="base"/>
            <a:r>
              <a:rPr lang="en-US" sz="2133" b="1">
                <a:solidFill>
                  <a:srgbClr val="000000"/>
                </a:solidFill>
                <a:latin typeface="Calibri" panose="020F0502020204030204" pitchFamily="34" charset="0"/>
              </a:rPr>
              <a:t>Bright Spots: </a:t>
            </a:r>
            <a:r>
              <a:rPr lang="en-US" sz="2133">
                <a:solidFill>
                  <a:srgbClr val="000000"/>
                </a:solidFill>
                <a:latin typeface="Calibri" panose="020F0502020204030204" pitchFamily="34" charset="0"/>
              </a:rPr>
              <a:t>​</a:t>
            </a:r>
            <a:endParaRPr lang="en-US" sz="2133">
              <a:solidFill>
                <a:srgbClr val="000000"/>
              </a:solidFill>
              <a:latin typeface="Segoe UI" panose="020B0502040204020203" pitchFamily="34" charset="0"/>
            </a:endParaRPr>
          </a:p>
          <a:p>
            <a:pPr marL="304815" indent="-304815" fontAlgn="base">
              <a:buFont typeface="Arial" panose="020B0604020202020204" pitchFamily="34" charset="0"/>
              <a:buChar char="•"/>
            </a:pPr>
            <a:r>
              <a:rPr lang="en-US" sz="2133">
                <a:solidFill>
                  <a:srgbClr val="000000"/>
                </a:solidFill>
                <a:latin typeface="Calibri" panose="020F0502020204030204" pitchFamily="34" charset="0"/>
              </a:rPr>
              <a:t>99% overall, cumulative passage rate for all three cycles (Table 24, pg. 33)​</a:t>
            </a:r>
            <a:endParaRPr lang="en-US" sz="2133">
              <a:solidFill>
                <a:srgbClr val="000000"/>
              </a:solidFill>
              <a:latin typeface="Arial" panose="020B0604020202020204" pitchFamily="34" charset="0"/>
            </a:endParaRPr>
          </a:p>
          <a:p>
            <a:pPr marL="304815" indent="-304815" fontAlgn="base">
              <a:spcAft>
                <a:spcPts val="400"/>
              </a:spcAft>
              <a:buFont typeface="Arial" panose="020B0604020202020204" pitchFamily="34" charset="0"/>
              <a:buChar char="•"/>
            </a:pPr>
            <a:r>
              <a:rPr lang="en-US" sz="2133">
                <a:solidFill>
                  <a:srgbClr val="000000"/>
                </a:solidFill>
                <a:latin typeface="Calibri" panose="020F0502020204030204" pitchFamily="34" charset="0"/>
              </a:rPr>
              <a:t>98-100% passage rate across all race/ethnicity on first-time and cumulative pass rate (Table 25, pg. 33-34)​</a:t>
            </a:r>
            <a:endParaRPr lang="en-US" sz="2133">
              <a:solidFill>
                <a:srgbClr val="000000"/>
              </a:solidFill>
              <a:latin typeface="Arial" panose="020B0604020202020204" pitchFamily="34" charset="0"/>
            </a:endParaRPr>
          </a:p>
          <a:p>
            <a:pPr algn="l" rtl="0" fontAlgn="base"/>
            <a:r>
              <a:rPr lang="en-US" sz="2133" b="1">
                <a:solidFill>
                  <a:srgbClr val="000000"/>
                </a:solidFill>
                <a:latin typeface="Calibri" panose="020F0502020204030204" pitchFamily="34" charset="0"/>
              </a:rPr>
              <a:t>Areas of Concern</a:t>
            </a:r>
            <a:r>
              <a:rPr lang="en-US" sz="2133">
                <a:solidFill>
                  <a:srgbClr val="000000"/>
                </a:solidFill>
                <a:latin typeface="Calibri" panose="020F0502020204030204" pitchFamily="34" charset="0"/>
              </a:rPr>
              <a:t>​</a:t>
            </a:r>
            <a:endParaRPr lang="en-US" sz="2133">
              <a:solidFill>
                <a:srgbClr val="000000"/>
              </a:solidFill>
              <a:latin typeface="Segoe UI" panose="020B0502040204020203" pitchFamily="34" charset="0"/>
            </a:endParaRPr>
          </a:p>
          <a:p>
            <a:pPr marL="304815" indent="-304815" fontAlgn="base">
              <a:buFont typeface="Arial" panose="020B0604020202020204" pitchFamily="34" charset="0"/>
              <a:buChar char="•"/>
            </a:pPr>
            <a:r>
              <a:rPr lang="en-US" sz="2133">
                <a:solidFill>
                  <a:srgbClr val="000000"/>
                </a:solidFill>
                <a:latin typeface="Calibri" panose="020F0502020204030204" pitchFamily="34" charset="0"/>
              </a:rPr>
              <a:t>Slight increase in candidates (18) completing the cycles in 3+ attempts (Tables 26-28, pg. 34)​</a:t>
            </a:r>
            <a:endParaRPr lang="en-US" sz="2133">
              <a:solidFill>
                <a:srgbClr val="000000"/>
              </a:solidFill>
              <a:latin typeface="Arial" panose="020B0604020202020204" pitchFamily="34" charset="0"/>
            </a:endParaRPr>
          </a:p>
          <a:p>
            <a:pPr marL="304815" indent="-304815" fontAlgn="base">
              <a:spcAft>
                <a:spcPts val="400"/>
              </a:spcAft>
              <a:buFont typeface="Arial" panose="020B0604020202020204" pitchFamily="34" charset="0"/>
              <a:buChar char="•"/>
            </a:pPr>
            <a:r>
              <a:rPr lang="en-US" sz="2133">
                <a:solidFill>
                  <a:srgbClr val="000000"/>
                </a:solidFill>
                <a:latin typeface="Calibri" panose="020F0502020204030204" pitchFamily="34" charset="0"/>
              </a:rPr>
              <a:t>Condition codes for Cycles 2 and 3 are too high. (Table 29, pg. 35)​</a:t>
            </a:r>
            <a:endParaRPr lang="en-US" sz="2133">
              <a:solidFill>
                <a:srgbClr val="000000"/>
              </a:solidFill>
              <a:latin typeface="Arial" panose="020B0604020202020204" pitchFamily="34" charset="0"/>
            </a:endParaRPr>
          </a:p>
          <a:p>
            <a:pPr fontAlgn="base">
              <a:spcAft>
                <a:spcPts val="400"/>
              </a:spcAft>
            </a:pPr>
            <a:r>
              <a:rPr lang="en-US" sz="2133" b="1">
                <a:solidFill>
                  <a:srgbClr val="000000"/>
                </a:solidFill>
                <a:latin typeface="Calibri" panose="020F0502020204030204" pitchFamily="34" charset="0"/>
              </a:rPr>
              <a:t>Upcoming Model Developments</a:t>
            </a:r>
            <a:r>
              <a:rPr lang="en-US" sz="2133">
                <a:solidFill>
                  <a:srgbClr val="000000"/>
                </a:solidFill>
                <a:latin typeface="Calibri" panose="020F0502020204030204" pitchFamily="34" charset="0"/>
              </a:rPr>
              <a:t>​</a:t>
            </a:r>
            <a:endParaRPr lang="en-US" sz="2133">
              <a:solidFill>
                <a:srgbClr val="000000"/>
              </a:solidFill>
              <a:latin typeface="Segoe UI" panose="020B0502040204020203" pitchFamily="34" charset="0"/>
            </a:endParaRPr>
          </a:p>
          <a:p>
            <a:pPr marL="304815" indent="-304815" fontAlgn="base">
              <a:buFont typeface="Arial" panose="020B0604020202020204" pitchFamily="34" charset="0"/>
              <a:buChar char="•"/>
            </a:pPr>
            <a:r>
              <a:rPr lang="en-US" sz="2133">
                <a:solidFill>
                  <a:srgbClr val="000000"/>
                </a:solidFill>
                <a:latin typeface="Calibri" panose="020F0502020204030204" pitchFamily="34" charset="0"/>
              </a:rPr>
              <a:t>There is a plan to convene an Administrative Services study group to focus on inclusive practices and ensure those who want to provide administrative services in Early Childhood settings are prepared given the new ECE PK-3 Specialist credential and the expansion of ECE settings in elementary schools. This group may make recommendations to update the CAPE which could lead to revisions of the CalAPA cycle tasks and rubrics. (pg. 33)</a:t>
            </a:r>
            <a:endParaRPr lang="en-US" sz="2133">
              <a:solidFill>
                <a:srgbClr val="000000"/>
              </a:solidFill>
              <a:latin typeface="Arial" panose="020B0604020202020204" pitchFamily="34" charset="0"/>
            </a:endParaRPr>
          </a:p>
        </p:txBody>
      </p:sp>
      <p:sp>
        <p:nvSpPr>
          <p:cNvPr id="8" name="Slide Number Placeholder 7">
            <a:extLst>
              <a:ext uri="{FF2B5EF4-FFF2-40B4-BE49-F238E27FC236}">
                <a16:creationId xmlns:a16="http://schemas.microsoft.com/office/drawing/2014/main" id="{B8429CF6-0B61-23DF-5569-2884F78D019D}"/>
              </a:ext>
            </a:extLst>
          </p:cNvPr>
          <p:cNvSpPr>
            <a:spLocks noGrp="1"/>
          </p:cNvSpPr>
          <p:nvPr>
            <p:ph type="sldNum" sz="quarter" idx="12"/>
          </p:nvPr>
        </p:nvSpPr>
        <p:spPr/>
        <p:txBody>
          <a:bodyPr/>
          <a:lstStyle/>
          <a:p>
            <a:pPr algn="r"/>
            <a:fld id="{8CF074CD-934D-404A-ACFA-C89B8DACAFC4}" type="slidenum">
              <a:rPr lang="en-US" smtClean="0"/>
              <a:pPr algn="r"/>
              <a:t>6</a:t>
            </a:fld>
            <a:endParaRPr lang="en-US"/>
          </a:p>
        </p:txBody>
      </p:sp>
    </p:spTree>
    <p:extLst>
      <p:ext uri="{BB962C8B-B14F-4D97-AF65-F5344CB8AC3E}">
        <p14:creationId xmlns:p14="http://schemas.microsoft.com/office/powerpoint/2010/main" val="212832774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704A64-97D7-C6BA-4EFF-DE31E6B6D21B}"/>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4D36C17F-3E9D-9366-4B36-8622075249E4}"/>
              </a:ext>
            </a:extLst>
          </p:cNvPr>
          <p:cNvSpPr>
            <a:spLocks noGrp="1" noRot="1" noMove="1" noResize="1" noEditPoints="1" noAdjustHandles="1" noChangeArrowheads="1" noChangeShapeType="1"/>
          </p:cNvSpPr>
          <p:nvPr/>
        </p:nvSpPr>
        <p:spPr>
          <a:xfrm>
            <a:off x="0" y="6468018"/>
            <a:ext cx="12192000" cy="389982"/>
          </a:xfrm>
          <a:custGeom>
            <a:avLst/>
            <a:gdLst/>
            <a:ahLst/>
            <a:cxnLst/>
            <a:rect l="l" t="t" r="r" b="b"/>
            <a:pathLst>
              <a:path w="18288000" h="584973">
                <a:moveTo>
                  <a:pt x="0" y="0"/>
                </a:moveTo>
                <a:lnTo>
                  <a:pt x="18288000" y="0"/>
                </a:lnTo>
                <a:lnTo>
                  <a:pt x="18288000" y="584973"/>
                </a:lnTo>
                <a:lnTo>
                  <a:pt x="0" y="584973"/>
                </a:lnTo>
                <a:lnTo>
                  <a:pt x="0" y="0"/>
                </a:lnTo>
                <a:close/>
              </a:path>
            </a:pathLst>
          </a:custGeom>
          <a:blipFill>
            <a:blip r:embed="rId2"/>
            <a:stretch>
              <a:fillRect t="-173053" b="-46846"/>
            </a:stretch>
          </a:blipFill>
        </p:spPr>
        <p:txBody>
          <a:bodyPr/>
          <a:lstStyle/>
          <a:p>
            <a:endParaRPr lang="en-US" sz="1200"/>
          </a:p>
        </p:txBody>
      </p:sp>
      <p:grpSp>
        <p:nvGrpSpPr>
          <p:cNvPr id="3" name="Group 3">
            <a:extLst>
              <a:ext uri="{FF2B5EF4-FFF2-40B4-BE49-F238E27FC236}">
                <a16:creationId xmlns:a16="http://schemas.microsoft.com/office/drawing/2014/main" id="{E9BAC100-44B6-6648-06F3-A50A187B409D}"/>
              </a:ext>
            </a:extLst>
          </p:cNvPr>
          <p:cNvGrpSpPr>
            <a:grpSpLocks noGrp="1" noUngrp="1" noRot="1" noMove="1" noResize="1"/>
          </p:cNvGrpSpPr>
          <p:nvPr/>
        </p:nvGrpSpPr>
        <p:grpSpPr>
          <a:xfrm>
            <a:off x="0" y="6325509"/>
            <a:ext cx="12192000" cy="142509"/>
            <a:chOff x="0" y="0"/>
            <a:chExt cx="4816593" cy="56300"/>
          </a:xfrm>
        </p:grpSpPr>
        <p:sp>
          <p:nvSpPr>
            <p:cNvPr id="4" name="Freeform 4">
              <a:extLst>
                <a:ext uri="{FF2B5EF4-FFF2-40B4-BE49-F238E27FC236}">
                  <a16:creationId xmlns:a16="http://schemas.microsoft.com/office/drawing/2014/main" id="{4272DE6A-CB98-5C46-CB09-B2732B066A07}"/>
                </a:ext>
              </a:extLst>
            </p:cNvPr>
            <p:cNvSpPr>
              <a:spLocks noGrp="1" noRot="1" noMove="1" noResize="1" noEditPoints="1" noAdjustHandles="1" noChangeArrowheads="1" noChangeShapeType="1"/>
            </p:cNvSpPr>
            <p:nvPr/>
          </p:nvSpPr>
          <p:spPr>
            <a:xfrm>
              <a:off x="0" y="0"/>
              <a:ext cx="4816592" cy="56300"/>
            </a:xfrm>
            <a:custGeom>
              <a:avLst/>
              <a:gdLst/>
              <a:ahLst/>
              <a:cxnLst/>
              <a:rect l="l" t="t" r="r" b="b"/>
              <a:pathLst>
                <a:path w="4816592" h="56300">
                  <a:moveTo>
                    <a:pt x="0" y="0"/>
                  </a:moveTo>
                  <a:lnTo>
                    <a:pt x="4816592" y="0"/>
                  </a:lnTo>
                  <a:lnTo>
                    <a:pt x="4816592" y="56300"/>
                  </a:lnTo>
                  <a:lnTo>
                    <a:pt x="0" y="56300"/>
                  </a:lnTo>
                  <a:close/>
                </a:path>
              </a:pathLst>
            </a:custGeom>
            <a:solidFill>
              <a:srgbClr val="FAAC36"/>
            </a:solidFill>
          </p:spPr>
          <p:txBody>
            <a:bodyPr/>
            <a:lstStyle/>
            <a:p>
              <a:endParaRPr lang="en-US" sz="1200"/>
            </a:p>
          </p:txBody>
        </p:sp>
        <p:sp>
          <p:nvSpPr>
            <p:cNvPr id="5" name="TextBox 5">
              <a:extLst>
                <a:ext uri="{FF2B5EF4-FFF2-40B4-BE49-F238E27FC236}">
                  <a16:creationId xmlns:a16="http://schemas.microsoft.com/office/drawing/2014/main" id="{181ADD62-FBBE-D497-EA07-AC83BDC13423}"/>
                </a:ext>
              </a:extLst>
            </p:cNvPr>
            <p:cNvSpPr txBox="1">
              <a:spLocks noGrp="1" noRot="1" noMove="1" noResize="1" noEditPoints="1" noAdjustHandles="1" noChangeArrowheads="1" noChangeShapeType="1"/>
            </p:cNvSpPr>
            <p:nvPr/>
          </p:nvSpPr>
          <p:spPr>
            <a:xfrm>
              <a:off x="0" y="-38100"/>
              <a:ext cx="4816593" cy="94400"/>
            </a:xfrm>
            <a:prstGeom prst="rect">
              <a:avLst/>
            </a:prstGeom>
          </p:spPr>
          <p:txBody>
            <a:bodyPr lIns="33867" tIns="33867" rIns="33867" bIns="33867" rtlCol="0" anchor="ctr"/>
            <a:lstStyle/>
            <a:p>
              <a:pPr algn="ctr">
                <a:lnSpc>
                  <a:spcPts val="1773"/>
                </a:lnSpc>
                <a:spcBef>
                  <a:spcPct val="0"/>
                </a:spcBef>
              </a:pPr>
              <a:endParaRPr sz="1200"/>
            </a:p>
          </p:txBody>
        </p:sp>
      </p:grpSp>
      <p:sp>
        <p:nvSpPr>
          <p:cNvPr id="6" name="Freeform 6">
            <a:extLst>
              <a:ext uri="{FF2B5EF4-FFF2-40B4-BE49-F238E27FC236}">
                <a16:creationId xmlns:a16="http://schemas.microsoft.com/office/drawing/2014/main" id="{55669E1E-6639-FFF5-1AD9-FA10BD7C44D2}"/>
              </a:ext>
            </a:extLst>
          </p:cNvPr>
          <p:cNvSpPr>
            <a:spLocks noGrp="1" noRot="1" noMove="1" noResize="1" noEditPoints="1" noAdjustHandles="1" noChangeArrowheads="1" noChangeShapeType="1"/>
          </p:cNvSpPr>
          <p:nvPr/>
        </p:nvSpPr>
        <p:spPr>
          <a:xfrm>
            <a:off x="145485" y="5301036"/>
            <a:ext cx="871164" cy="871164"/>
          </a:xfrm>
          <a:custGeom>
            <a:avLst/>
            <a:gdLst/>
            <a:ahLst/>
            <a:cxnLst/>
            <a:rect l="l" t="t" r="r" b="b"/>
            <a:pathLst>
              <a:path w="1306746" h="1306746">
                <a:moveTo>
                  <a:pt x="0" y="0"/>
                </a:moveTo>
                <a:lnTo>
                  <a:pt x="1306746" y="0"/>
                </a:lnTo>
                <a:lnTo>
                  <a:pt x="1306746" y="1306746"/>
                </a:lnTo>
                <a:lnTo>
                  <a:pt x="0" y="1306746"/>
                </a:lnTo>
                <a:lnTo>
                  <a:pt x="0" y="0"/>
                </a:lnTo>
                <a:close/>
              </a:path>
            </a:pathLst>
          </a:custGeom>
          <a:blipFill>
            <a:blip r:embed="rId3"/>
            <a:stretch>
              <a:fillRect/>
            </a:stretch>
          </a:blipFill>
        </p:spPr>
        <p:txBody>
          <a:bodyPr/>
          <a:lstStyle/>
          <a:p>
            <a:endParaRPr lang="en-US" sz="1200"/>
          </a:p>
        </p:txBody>
      </p:sp>
      <p:sp>
        <p:nvSpPr>
          <p:cNvPr id="7" name="Title 1">
            <a:extLst>
              <a:ext uri="{FF2B5EF4-FFF2-40B4-BE49-F238E27FC236}">
                <a16:creationId xmlns:a16="http://schemas.microsoft.com/office/drawing/2014/main" id="{2ABD6C94-6474-195A-F422-B0CD8C4B5BAA}"/>
              </a:ext>
            </a:extLst>
          </p:cNvPr>
          <p:cNvSpPr txBox="1">
            <a:spLocks/>
          </p:cNvSpPr>
          <p:nvPr/>
        </p:nvSpPr>
        <p:spPr>
          <a:xfrm>
            <a:off x="863600" y="469056"/>
            <a:ext cx="10261600" cy="871164"/>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b="1"/>
              <a:t>edTPA Bright Spots</a:t>
            </a:r>
          </a:p>
        </p:txBody>
      </p:sp>
      <p:sp>
        <p:nvSpPr>
          <p:cNvPr id="12" name="Slide Number Placeholder 11">
            <a:extLst>
              <a:ext uri="{FF2B5EF4-FFF2-40B4-BE49-F238E27FC236}">
                <a16:creationId xmlns:a16="http://schemas.microsoft.com/office/drawing/2014/main" id="{069B87C7-7FE2-2B53-6E80-53BD5BB1AE23}"/>
              </a:ext>
            </a:extLst>
          </p:cNvPr>
          <p:cNvSpPr>
            <a:spLocks noGrp="1"/>
          </p:cNvSpPr>
          <p:nvPr>
            <p:ph type="sldNum" sz="quarter" idx="12"/>
          </p:nvPr>
        </p:nvSpPr>
        <p:spPr/>
        <p:txBody>
          <a:bodyPr/>
          <a:lstStyle/>
          <a:p>
            <a:pPr algn="r"/>
            <a:fld id="{8CF074CD-934D-404A-ACFA-C89B8DACAFC4}" type="slidenum">
              <a:rPr lang="en-US" smtClean="0"/>
              <a:pPr algn="r"/>
              <a:t>7</a:t>
            </a:fld>
            <a:endParaRPr lang="en-US"/>
          </a:p>
        </p:txBody>
      </p:sp>
      <p:sp>
        <p:nvSpPr>
          <p:cNvPr id="13" name="Text Placeholder 4">
            <a:extLst>
              <a:ext uri="{FF2B5EF4-FFF2-40B4-BE49-F238E27FC236}">
                <a16:creationId xmlns:a16="http://schemas.microsoft.com/office/drawing/2014/main" id="{D459A81F-8BD4-7EF0-BB9D-687538BB0753}"/>
              </a:ext>
            </a:extLst>
          </p:cNvPr>
          <p:cNvSpPr txBox="1">
            <a:spLocks/>
          </p:cNvSpPr>
          <p:nvPr/>
        </p:nvSpPr>
        <p:spPr>
          <a:xfrm>
            <a:off x="863600" y="1326063"/>
            <a:ext cx="3809351" cy="1249685"/>
          </a:xfrm>
          <a:prstGeom prst="rect">
            <a:avLst/>
          </a:prstGeom>
        </p:spPr>
        <p:txBody>
          <a:bodyPr>
            <a:normAutofit/>
          </a:bodyPr>
          <a:lstStyle>
            <a:lvl1pPr marL="91440" indent="-91440" algn="l" defTabSz="914400" rtl="0" eaLnBrk="1" latinLnBrk="0" hangingPunct="1">
              <a:lnSpc>
                <a:spcPct val="100000"/>
              </a:lnSpc>
              <a:spcBef>
                <a:spcPts val="1200"/>
              </a:spcBef>
              <a:spcAft>
                <a:spcPts val="200"/>
              </a:spcAft>
              <a:buClr>
                <a:schemeClr val="accent1"/>
              </a:buClr>
              <a:buSzPct val="100000"/>
              <a:buFont typeface="Calibri" panose="020F0502020204030204" pitchFamily="34" charset="0"/>
              <a:buChar char=" "/>
              <a:defRPr sz="2400" kern="1200">
                <a:solidFill>
                  <a:schemeClr val="tx1"/>
                </a:solidFill>
                <a:latin typeface="+mn-lt"/>
                <a:ea typeface="+mn-ea"/>
                <a:cs typeface="+mn-cs"/>
              </a:defRPr>
            </a:lvl1pPr>
            <a:lvl2pPr marL="384048" indent="-182880" algn="l" defTabSz="914400" rtl="0" eaLnBrk="1" latinLnBrk="0" hangingPunct="1">
              <a:lnSpc>
                <a:spcPct val="100000"/>
              </a:lnSpc>
              <a:spcBef>
                <a:spcPts val="200"/>
              </a:spcBef>
              <a:spcAft>
                <a:spcPts val="400"/>
              </a:spcAft>
              <a:buClr>
                <a:schemeClr val="tx1"/>
              </a:buClr>
              <a:buFont typeface="Calibri" pitchFamily="34" charset="0"/>
              <a:buChar char="◦"/>
              <a:defRPr sz="2000" kern="1200">
                <a:solidFill>
                  <a:schemeClr val="tx1"/>
                </a:solidFill>
                <a:latin typeface="+mn-lt"/>
                <a:ea typeface="+mn-ea"/>
                <a:cs typeface="+mn-cs"/>
              </a:defRPr>
            </a:lvl2pPr>
            <a:lvl3pPr marL="566928" indent="-182880" algn="l" defTabSz="914400" rtl="0" eaLnBrk="1" latinLnBrk="0" hangingPunct="1">
              <a:lnSpc>
                <a:spcPct val="100000"/>
              </a:lnSpc>
              <a:spcBef>
                <a:spcPts val="200"/>
              </a:spcBef>
              <a:spcAft>
                <a:spcPts val="400"/>
              </a:spcAft>
              <a:buClr>
                <a:schemeClr val="tx1"/>
              </a:buClr>
              <a:buFont typeface="Calibri" pitchFamily="34" charset="0"/>
              <a:buChar char="◦"/>
              <a:defRPr sz="1800" kern="1200">
                <a:solidFill>
                  <a:schemeClr val="tx1"/>
                </a:solidFill>
                <a:latin typeface="+mn-lt"/>
                <a:ea typeface="+mn-ea"/>
                <a:cs typeface="+mn-cs"/>
              </a:defRPr>
            </a:lvl3pPr>
            <a:lvl4pPr marL="749808" indent="-182880" algn="l" defTabSz="914400" rtl="0" eaLnBrk="1" latinLnBrk="0" hangingPunct="1">
              <a:lnSpc>
                <a:spcPct val="100000"/>
              </a:lnSpc>
              <a:spcBef>
                <a:spcPts val="200"/>
              </a:spcBef>
              <a:spcAft>
                <a:spcPts val="400"/>
              </a:spcAft>
              <a:buClr>
                <a:schemeClr val="tx1"/>
              </a:buClr>
              <a:buFont typeface="Calibri" pitchFamily="34" charset="0"/>
              <a:buChar char="◦"/>
              <a:defRPr sz="1600" kern="1200">
                <a:solidFill>
                  <a:schemeClr val="tx1"/>
                </a:solidFill>
                <a:latin typeface="+mn-lt"/>
                <a:ea typeface="+mn-ea"/>
                <a:cs typeface="+mn-cs"/>
              </a:defRPr>
            </a:lvl4pPr>
            <a:lvl5pPr marL="932688" indent="-182880" algn="l" defTabSz="914400" rtl="0" eaLnBrk="1" latinLnBrk="0" hangingPunct="1">
              <a:lnSpc>
                <a:spcPct val="100000"/>
              </a:lnSpc>
              <a:spcBef>
                <a:spcPts val="200"/>
              </a:spcBef>
              <a:spcAft>
                <a:spcPts val="400"/>
              </a:spcAft>
              <a:buClr>
                <a:schemeClr val="tx1"/>
              </a:buClr>
              <a:buFont typeface="Calibri" pitchFamily="34" charset="0"/>
              <a:buChar char="◦"/>
              <a:defRPr sz="1400" kern="1200">
                <a:solidFill>
                  <a:schemeClr val="tx1"/>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r>
              <a:rPr lang="en-US" b="1" dirty="0"/>
              <a:t>Multiple Subject/Single Subject and World Language Candidates</a:t>
            </a:r>
          </a:p>
        </p:txBody>
      </p:sp>
      <p:sp>
        <p:nvSpPr>
          <p:cNvPr id="14" name="Text Placeholder 6">
            <a:extLst>
              <a:ext uri="{FF2B5EF4-FFF2-40B4-BE49-F238E27FC236}">
                <a16:creationId xmlns:a16="http://schemas.microsoft.com/office/drawing/2014/main" id="{630CD54F-BCB3-C548-7C36-36DB512DBAE7}"/>
              </a:ext>
            </a:extLst>
          </p:cNvPr>
          <p:cNvSpPr txBox="1">
            <a:spLocks/>
          </p:cNvSpPr>
          <p:nvPr/>
        </p:nvSpPr>
        <p:spPr>
          <a:xfrm>
            <a:off x="6348847" y="1326063"/>
            <a:ext cx="4349635" cy="1329161"/>
          </a:xfrm>
          <a:prstGeom prst="rect">
            <a:avLst/>
          </a:prstGeom>
        </p:spPr>
        <p:txBody>
          <a:bodyPr>
            <a:noAutofit/>
          </a:bodyPr>
          <a:lstStyle>
            <a:lvl1pPr marL="91440" indent="-91440" algn="l" defTabSz="914400" rtl="0" eaLnBrk="1" latinLnBrk="0" hangingPunct="1">
              <a:lnSpc>
                <a:spcPct val="100000"/>
              </a:lnSpc>
              <a:spcBef>
                <a:spcPts val="1200"/>
              </a:spcBef>
              <a:spcAft>
                <a:spcPts val="200"/>
              </a:spcAft>
              <a:buClr>
                <a:schemeClr val="accent1"/>
              </a:buClr>
              <a:buSzPct val="100000"/>
              <a:buFont typeface="Calibri" panose="020F0502020204030204" pitchFamily="34" charset="0"/>
              <a:buChar char=" "/>
              <a:defRPr sz="2400" kern="1200">
                <a:solidFill>
                  <a:schemeClr val="tx1"/>
                </a:solidFill>
                <a:latin typeface="+mn-lt"/>
                <a:ea typeface="+mn-ea"/>
                <a:cs typeface="+mn-cs"/>
              </a:defRPr>
            </a:lvl1pPr>
            <a:lvl2pPr marL="384048" indent="-182880" algn="l" defTabSz="914400" rtl="0" eaLnBrk="1" latinLnBrk="0" hangingPunct="1">
              <a:lnSpc>
                <a:spcPct val="100000"/>
              </a:lnSpc>
              <a:spcBef>
                <a:spcPts val="200"/>
              </a:spcBef>
              <a:spcAft>
                <a:spcPts val="400"/>
              </a:spcAft>
              <a:buClr>
                <a:schemeClr val="tx1"/>
              </a:buClr>
              <a:buFont typeface="Calibri" pitchFamily="34" charset="0"/>
              <a:buChar char="◦"/>
              <a:defRPr sz="2000" kern="1200">
                <a:solidFill>
                  <a:schemeClr val="tx1"/>
                </a:solidFill>
                <a:latin typeface="+mn-lt"/>
                <a:ea typeface="+mn-ea"/>
                <a:cs typeface="+mn-cs"/>
              </a:defRPr>
            </a:lvl2pPr>
            <a:lvl3pPr marL="566928" indent="-182880" algn="l" defTabSz="914400" rtl="0" eaLnBrk="1" latinLnBrk="0" hangingPunct="1">
              <a:lnSpc>
                <a:spcPct val="100000"/>
              </a:lnSpc>
              <a:spcBef>
                <a:spcPts val="200"/>
              </a:spcBef>
              <a:spcAft>
                <a:spcPts val="400"/>
              </a:spcAft>
              <a:buClr>
                <a:schemeClr val="tx1"/>
              </a:buClr>
              <a:buFont typeface="Calibri" pitchFamily="34" charset="0"/>
              <a:buChar char="◦"/>
              <a:defRPr sz="1800" kern="1200">
                <a:solidFill>
                  <a:schemeClr val="tx1"/>
                </a:solidFill>
                <a:latin typeface="+mn-lt"/>
                <a:ea typeface="+mn-ea"/>
                <a:cs typeface="+mn-cs"/>
              </a:defRPr>
            </a:lvl3pPr>
            <a:lvl4pPr marL="749808" indent="-182880" algn="l" defTabSz="914400" rtl="0" eaLnBrk="1" latinLnBrk="0" hangingPunct="1">
              <a:lnSpc>
                <a:spcPct val="100000"/>
              </a:lnSpc>
              <a:spcBef>
                <a:spcPts val="200"/>
              </a:spcBef>
              <a:spcAft>
                <a:spcPts val="400"/>
              </a:spcAft>
              <a:buClr>
                <a:schemeClr val="tx1"/>
              </a:buClr>
              <a:buFont typeface="Calibri" pitchFamily="34" charset="0"/>
              <a:buChar char="◦"/>
              <a:defRPr sz="1600" kern="1200">
                <a:solidFill>
                  <a:schemeClr val="tx1"/>
                </a:solidFill>
                <a:latin typeface="+mn-lt"/>
                <a:ea typeface="+mn-ea"/>
                <a:cs typeface="+mn-cs"/>
              </a:defRPr>
            </a:lvl4pPr>
            <a:lvl5pPr marL="932688" indent="-182880" algn="l" defTabSz="914400" rtl="0" eaLnBrk="1" latinLnBrk="0" hangingPunct="1">
              <a:lnSpc>
                <a:spcPct val="100000"/>
              </a:lnSpc>
              <a:spcBef>
                <a:spcPts val="200"/>
              </a:spcBef>
              <a:spcAft>
                <a:spcPts val="400"/>
              </a:spcAft>
              <a:buClr>
                <a:schemeClr val="tx1"/>
              </a:buClr>
              <a:buFont typeface="Calibri" pitchFamily="34" charset="0"/>
              <a:buChar char="◦"/>
              <a:defRPr sz="1400" kern="1200">
                <a:solidFill>
                  <a:schemeClr val="tx1"/>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r>
              <a:rPr lang="en-US" b="1" dirty="0"/>
              <a:t>Education Specialist: Mild to Moderate and Extensive Support Needs Candidates</a:t>
            </a:r>
          </a:p>
        </p:txBody>
      </p:sp>
      <p:sp>
        <p:nvSpPr>
          <p:cNvPr id="15" name="TextBox 14">
            <a:extLst>
              <a:ext uri="{FF2B5EF4-FFF2-40B4-BE49-F238E27FC236}">
                <a16:creationId xmlns:a16="http://schemas.microsoft.com/office/drawing/2014/main" id="{2469082A-A2C6-A9DF-02CB-A375B8538741}"/>
              </a:ext>
            </a:extLst>
          </p:cNvPr>
          <p:cNvSpPr txBox="1"/>
          <p:nvPr/>
        </p:nvSpPr>
        <p:spPr>
          <a:xfrm>
            <a:off x="6342776" y="2703444"/>
            <a:ext cx="4284430" cy="2462213"/>
          </a:xfrm>
          <a:prstGeom prst="rect">
            <a:avLst/>
          </a:prstGeom>
          <a:noFill/>
        </p:spPr>
        <p:txBody>
          <a:bodyPr wrap="square">
            <a:spAutoFit/>
          </a:bodyPr>
          <a:lstStyle/>
          <a:p>
            <a:pPr marL="285750" indent="-285750">
              <a:spcAft>
                <a:spcPts val="1200"/>
              </a:spcAft>
              <a:buFont typeface="Arial" panose="020B0604020202020204" pitchFamily="34" charset="0"/>
              <a:buChar char="•"/>
            </a:pPr>
            <a:r>
              <a:rPr lang="en-US" sz="2400" dirty="0"/>
              <a:t>Cumulative pass rate of 98% for both years of use (Table 13c, page 19). </a:t>
            </a:r>
          </a:p>
          <a:p>
            <a:pPr marL="285750" indent="-285750">
              <a:buFont typeface="Arial" panose="020B0604020202020204" pitchFamily="34" charset="0"/>
              <a:buChar char="•"/>
            </a:pPr>
            <a:r>
              <a:rPr lang="en-US" sz="2400" dirty="0"/>
              <a:t>High first attempt pass rates across all ethnic groups, 91%-100%  (see Table 15c, page 22)</a:t>
            </a:r>
          </a:p>
        </p:txBody>
      </p:sp>
      <p:sp>
        <p:nvSpPr>
          <p:cNvPr id="16" name="TextBox 15">
            <a:extLst>
              <a:ext uri="{FF2B5EF4-FFF2-40B4-BE49-F238E27FC236}">
                <a16:creationId xmlns:a16="http://schemas.microsoft.com/office/drawing/2014/main" id="{7BA58A6B-051A-8B97-D68A-7DFC90310CFD}"/>
              </a:ext>
            </a:extLst>
          </p:cNvPr>
          <p:cNvSpPr txBox="1"/>
          <p:nvPr/>
        </p:nvSpPr>
        <p:spPr>
          <a:xfrm>
            <a:off x="863600" y="2700206"/>
            <a:ext cx="4761061" cy="2831544"/>
          </a:xfrm>
          <a:prstGeom prst="rect">
            <a:avLst/>
          </a:prstGeom>
          <a:noFill/>
        </p:spPr>
        <p:txBody>
          <a:bodyPr wrap="square">
            <a:spAutoFit/>
          </a:bodyPr>
          <a:lstStyle/>
          <a:p>
            <a:pPr marL="285750" indent="-285750">
              <a:spcAft>
                <a:spcPts val="1200"/>
              </a:spcAft>
              <a:buFont typeface="Arial" panose="020B0604020202020204" pitchFamily="34" charset="0"/>
              <a:buChar char="•"/>
            </a:pPr>
            <a:r>
              <a:rPr lang="en-US" sz="2400" dirty="0"/>
              <a:t>Cumulative pass rate of 95% for MS/SS candidates who submitted between 2018 and 2024 (Table 13a, pg. 18).</a:t>
            </a:r>
          </a:p>
          <a:p>
            <a:pPr marL="285750" indent="-285750">
              <a:buFont typeface="Arial" panose="020B0604020202020204" pitchFamily="34" charset="0"/>
              <a:buChar char="•"/>
            </a:pPr>
            <a:r>
              <a:rPr lang="en-US" sz="2400" dirty="0"/>
              <a:t>Historically high pass rates for WL candidates who submitted 2018-2022 (Table 13b, page 19).</a:t>
            </a:r>
          </a:p>
        </p:txBody>
      </p:sp>
    </p:spTree>
    <p:extLst>
      <p:ext uri="{BB962C8B-B14F-4D97-AF65-F5344CB8AC3E}">
        <p14:creationId xmlns:p14="http://schemas.microsoft.com/office/powerpoint/2010/main" val="382502347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035CF8-FA4F-8550-05BE-CB0B4F417A70}"/>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C52AEF31-7564-409B-CD84-FFD5E3479754}"/>
              </a:ext>
            </a:extLst>
          </p:cNvPr>
          <p:cNvSpPr>
            <a:spLocks noGrp="1" noRot="1" noMove="1" noResize="1" noEditPoints="1" noAdjustHandles="1" noChangeArrowheads="1" noChangeShapeType="1"/>
          </p:cNvSpPr>
          <p:nvPr/>
        </p:nvSpPr>
        <p:spPr>
          <a:xfrm>
            <a:off x="0" y="6468018"/>
            <a:ext cx="12192000" cy="389982"/>
          </a:xfrm>
          <a:custGeom>
            <a:avLst/>
            <a:gdLst/>
            <a:ahLst/>
            <a:cxnLst/>
            <a:rect l="l" t="t" r="r" b="b"/>
            <a:pathLst>
              <a:path w="18288000" h="584973">
                <a:moveTo>
                  <a:pt x="0" y="0"/>
                </a:moveTo>
                <a:lnTo>
                  <a:pt x="18288000" y="0"/>
                </a:lnTo>
                <a:lnTo>
                  <a:pt x="18288000" y="584973"/>
                </a:lnTo>
                <a:lnTo>
                  <a:pt x="0" y="584973"/>
                </a:lnTo>
                <a:lnTo>
                  <a:pt x="0" y="0"/>
                </a:lnTo>
                <a:close/>
              </a:path>
            </a:pathLst>
          </a:custGeom>
          <a:blipFill>
            <a:blip r:embed="rId2"/>
            <a:stretch>
              <a:fillRect t="-173053" b="-46846"/>
            </a:stretch>
          </a:blipFill>
        </p:spPr>
        <p:txBody>
          <a:bodyPr/>
          <a:lstStyle/>
          <a:p>
            <a:endParaRPr lang="en-US" sz="1200"/>
          </a:p>
        </p:txBody>
      </p:sp>
      <p:grpSp>
        <p:nvGrpSpPr>
          <p:cNvPr id="3" name="Group 3">
            <a:extLst>
              <a:ext uri="{FF2B5EF4-FFF2-40B4-BE49-F238E27FC236}">
                <a16:creationId xmlns:a16="http://schemas.microsoft.com/office/drawing/2014/main" id="{1A702151-2DB0-F99F-C061-44722F00F63F}"/>
              </a:ext>
            </a:extLst>
          </p:cNvPr>
          <p:cNvGrpSpPr>
            <a:grpSpLocks noGrp="1" noUngrp="1" noRot="1" noMove="1" noResize="1"/>
          </p:cNvGrpSpPr>
          <p:nvPr/>
        </p:nvGrpSpPr>
        <p:grpSpPr>
          <a:xfrm>
            <a:off x="0" y="6325509"/>
            <a:ext cx="12192000" cy="142509"/>
            <a:chOff x="0" y="0"/>
            <a:chExt cx="4816593" cy="56300"/>
          </a:xfrm>
        </p:grpSpPr>
        <p:sp>
          <p:nvSpPr>
            <p:cNvPr id="4" name="Freeform 4">
              <a:extLst>
                <a:ext uri="{FF2B5EF4-FFF2-40B4-BE49-F238E27FC236}">
                  <a16:creationId xmlns:a16="http://schemas.microsoft.com/office/drawing/2014/main" id="{4D01F4CF-B11C-C2A1-F9C2-518E455A6AE3}"/>
                </a:ext>
              </a:extLst>
            </p:cNvPr>
            <p:cNvSpPr>
              <a:spLocks noGrp="1" noRot="1" noMove="1" noResize="1" noEditPoints="1" noAdjustHandles="1" noChangeArrowheads="1" noChangeShapeType="1"/>
            </p:cNvSpPr>
            <p:nvPr/>
          </p:nvSpPr>
          <p:spPr>
            <a:xfrm>
              <a:off x="0" y="0"/>
              <a:ext cx="4816592" cy="56300"/>
            </a:xfrm>
            <a:custGeom>
              <a:avLst/>
              <a:gdLst/>
              <a:ahLst/>
              <a:cxnLst/>
              <a:rect l="l" t="t" r="r" b="b"/>
              <a:pathLst>
                <a:path w="4816592" h="56300">
                  <a:moveTo>
                    <a:pt x="0" y="0"/>
                  </a:moveTo>
                  <a:lnTo>
                    <a:pt x="4816592" y="0"/>
                  </a:lnTo>
                  <a:lnTo>
                    <a:pt x="4816592" y="56300"/>
                  </a:lnTo>
                  <a:lnTo>
                    <a:pt x="0" y="56300"/>
                  </a:lnTo>
                  <a:close/>
                </a:path>
              </a:pathLst>
            </a:custGeom>
            <a:solidFill>
              <a:srgbClr val="FAAC36"/>
            </a:solidFill>
          </p:spPr>
          <p:txBody>
            <a:bodyPr/>
            <a:lstStyle/>
            <a:p>
              <a:endParaRPr lang="en-US" sz="1200"/>
            </a:p>
          </p:txBody>
        </p:sp>
        <p:sp>
          <p:nvSpPr>
            <p:cNvPr id="5" name="TextBox 5">
              <a:extLst>
                <a:ext uri="{FF2B5EF4-FFF2-40B4-BE49-F238E27FC236}">
                  <a16:creationId xmlns:a16="http://schemas.microsoft.com/office/drawing/2014/main" id="{23945268-7C28-8D78-EA22-23360DAD202F}"/>
                </a:ext>
              </a:extLst>
            </p:cNvPr>
            <p:cNvSpPr txBox="1">
              <a:spLocks noGrp="1" noRot="1" noMove="1" noResize="1" noEditPoints="1" noAdjustHandles="1" noChangeArrowheads="1" noChangeShapeType="1"/>
            </p:cNvSpPr>
            <p:nvPr/>
          </p:nvSpPr>
          <p:spPr>
            <a:xfrm>
              <a:off x="0" y="-38100"/>
              <a:ext cx="4816593" cy="94400"/>
            </a:xfrm>
            <a:prstGeom prst="rect">
              <a:avLst/>
            </a:prstGeom>
          </p:spPr>
          <p:txBody>
            <a:bodyPr lIns="33867" tIns="33867" rIns="33867" bIns="33867" rtlCol="0" anchor="ctr"/>
            <a:lstStyle/>
            <a:p>
              <a:pPr algn="ctr">
                <a:lnSpc>
                  <a:spcPts val="1773"/>
                </a:lnSpc>
                <a:spcBef>
                  <a:spcPct val="0"/>
                </a:spcBef>
              </a:pPr>
              <a:endParaRPr sz="1200"/>
            </a:p>
          </p:txBody>
        </p:sp>
      </p:grpSp>
      <p:sp>
        <p:nvSpPr>
          <p:cNvPr id="6" name="Freeform 6">
            <a:extLst>
              <a:ext uri="{FF2B5EF4-FFF2-40B4-BE49-F238E27FC236}">
                <a16:creationId xmlns:a16="http://schemas.microsoft.com/office/drawing/2014/main" id="{B4B98092-8B8F-BF4F-E4A3-FA6ECF2E39A0}"/>
              </a:ext>
            </a:extLst>
          </p:cNvPr>
          <p:cNvSpPr>
            <a:spLocks noGrp="1" noRot="1" noMove="1" noResize="1" noEditPoints="1" noAdjustHandles="1" noChangeArrowheads="1" noChangeShapeType="1"/>
          </p:cNvSpPr>
          <p:nvPr/>
        </p:nvSpPr>
        <p:spPr>
          <a:xfrm>
            <a:off x="145485" y="5301036"/>
            <a:ext cx="871164" cy="871164"/>
          </a:xfrm>
          <a:custGeom>
            <a:avLst/>
            <a:gdLst/>
            <a:ahLst/>
            <a:cxnLst/>
            <a:rect l="l" t="t" r="r" b="b"/>
            <a:pathLst>
              <a:path w="1306746" h="1306746">
                <a:moveTo>
                  <a:pt x="0" y="0"/>
                </a:moveTo>
                <a:lnTo>
                  <a:pt x="1306746" y="0"/>
                </a:lnTo>
                <a:lnTo>
                  <a:pt x="1306746" y="1306746"/>
                </a:lnTo>
                <a:lnTo>
                  <a:pt x="0" y="1306746"/>
                </a:lnTo>
                <a:lnTo>
                  <a:pt x="0" y="0"/>
                </a:lnTo>
                <a:close/>
              </a:path>
            </a:pathLst>
          </a:custGeom>
          <a:blipFill>
            <a:blip r:embed="rId3"/>
            <a:stretch>
              <a:fillRect/>
            </a:stretch>
          </a:blipFill>
        </p:spPr>
        <p:txBody>
          <a:bodyPr/>
          <a:lstStyle/>
          <a:p>
            <a:endParaRPr lang="en-US" sz="1200"/>
          </a:p>
        </p:txBody>
      </p:sp>
      <p:sp>
        <p:nvSpPr>
          <p:cNvPr id="7" name="Title 1">
            <a:extLst>
              <a:ext uri="{FF2B5EF4-FFF2-40B4-BE49-F238E27FC236}">
                <a16:creationId xmlns:a16="http://schemas.microsoft.com/office/drawing/2014/main" id="{A9E04442-CA5D-B8E5-A726-FB797289D5ED}"/>
              </a:ext>
            </a:extLst>
          </p:cNvPr>
          <p:cNvSpPr txBox="1">
            <a:spLocks/>
          </p:cNvSpPr>
          <p:nvPr/>
        </p:nvSpPr>
        <p:spPr>
          <a:xfrm>
            <a:off x="863600" y="540311"/>
            <a:ext cx="10261600" cy="871164"/>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b="1"/>
              <a:t>edTPA Areas of Concern</a:t>
            </a:r>
            <a:endParaRPr lang="en-US" sz="4000" b="1"/>
          </a:p>
        </p:txBody>
      </p:sp>
      <p:sp>
        <p:nvSpPr>
          <p:cNvPr id="10" name="TextBox 9">
            <a:extLst>
              <a:ext uri="{FF2B5EF4-FFF2-40B4-BE49-F238E27FC236}">
                <a16:creationId xmlns:a16="http://schemas.microsoft.com/office/drawing/2014/main" id="{6DC16616-C7A6-4D96-98A6-BDB10AD865DF}"/>
              </a:ext>
            </a:extLst>
          </p:cNvPr>
          <p:cNvSpPr txBox="1"/>
          <p:nvPr/>
        </p:nvSpPr>
        <p:spPr>
          <a:xfrm>
            <a:off x="1016649" y="1411475"/>
            <a:ext cx="10261600" cy="4349909"/>
          </a:xfrm>
          <a:prstGeom prst="rect">
            <a:avLst/>
          </a:prstGeom>
        </p:spPr>
        <p:txBody>
          <a:bodyPr wrap="square" rtlCol="0">
            <a:spAutoFit/>
          </a:bodyPr>
          <a:lstStyle/>
          <a:p>
            <a:pPr marL="304815" indent="-304815">
              <a:spcAft>
                <a:spcPts val="1000"/>
              </a:spcAft>
              <a:buFont typeface="Arial" panose="020B0604020202020204" pitchFamily="34" charset="0"/>
              <a:buChar char="•"/>
            </a:pPr>
            <a:r>
              <a:rPr lang="en-US" sz="2000" b="1"/>
              <a:t>Candidate Passage Rates and Condition Codes: </a:t>
            </a:r>
            <a:r>
              <a:rPr lang="en-US" sz="2000"/>
              <a:t>Multiple- and Single Subject, black candidates had a lower first-attempt cumulative passage rate than all other subgroups by ethnicity. World Language Hispanic candidates had a lower first-attempt cumulative passage rate than all other subgroups by ethnicity. </a:t>
            </a:r>
          </a:p>
          <a:p>
            <a:pPr marL="304815" indent="-304815">
              <a:spcAft>
                <a:spcPts val="1000"/>
              </a:spcAft>
              <a:buFont typeface="Arial" panose="020B0604020202020204" pitchFamily="34" charset="0"/>
              <a:buChar char="•"/>
            </a:pPr>
            <a:r>
              <a:rPr lang="en-US" sz="2000" b="1"/>
              <a:t>Condition Codes: </a:t>
            </a:r>
            <a:r>
              <a:rPr lang="en-US" sz="2000"/>
              <a:t>These codes are assigned to rubrics that are </a:t>
            </a:r>
            <a:r>
              <a:rPr lang="en-US" sz="2000" err="1"/>
              <a:t>unscorable</a:t>
            </a:r>
            <a:r>
              <a:rPr lang="en-US" sz="2000"/>
              <a:t>. If a candidate receives two or more condition codes within a single task, the Task and the assessment are marked “Incomplete” and the candidate will need to re-register for that Task. The percentage of submissions receiving Condition Codes has remained stable over time, except for 2020-21, which was likely due to impacts related to the covid-19 pandemic, and a slight uptick in frequency during the past three academic years. </a:t>
            </a:r>
          </a:p>
          <a:p>
            <a:pPr marL="304815" indent="-304815">
              <a:buFont typeface="Arial" panose="020B0604020202020204" pitchFamily="34" charset="0"/>
              <a:buChar char="•"/>
            </a:pPr>
            <a:r>
              <a:rPr lang="en-US" sz="2000" b="1"/>
              <a:t>World Language: </a:t>
            </a:r>
            <a:r>
              <a:rPr lang="en-US" sz="2000"/>
              <a:t>The pass rate for World Language candidates has dropped over the past two years. This group also requires a higher number of attempts to pass. There is higher variability in the pass rates by ethnicity with this population of candidates. </a:t>
            </a:r>
          </a:p>
        </p:txBody>
      </p:sp>
      <p:sp>
        <p:nvSpPr>
          <p:cNvPr id="8" name="Slide Number Placeholder 7">
            <a:extLst>
              <a:ext uri="{FF2B5EF4-FFF2-40B4-BE49-F238E27FC236}">
                <a16:creationId xmlns:a16="http://schemas.microsoft.com/office/drawing/2014/main" id="{146A2488-366B-9925-832F-240892CCDF82}"/>
              </a:ext>
            </a:extLst>
          </p:cNvPr>
          <p:cNvSpPr>
            <a:spLocks noGrp="1"/>
          </p:cNvSpPr>
          <p:nvPr>
            <p:ph type="sldNum" sz="quarter" idx="12"/>
          </p:nvPr>
        </p:nvSpPr>
        <p:spPr/>
        <p:txBody>
          <a:bodyPr/>
          <a:lstStyle/>
          <a:p>
            <a:pPr algn="r"/>
            <a:fld id="{8CF074CD-934D-404A-ACFA-C89B8DACAFC4}" type="slidenum">
              <a:rPr lang="en-US" smtClean="0"/>
              <a:pPr algn="r"/>
              <a:t>8</a:t>
            </a:fld>
            <a:endParaRPr lang="en-US"/>
          </a:p>
        </p:txBody>
      </p:sp>
    </p:spTree>
    <p:extLst>
      <p:ext uri="{BB962C8B-B14F-4D97-AF65-F5344CB8AC3E}">
        <p14:creationId xmlns:p14="http://schemas.microsoft.com/office/powerpoint/2010/main" val="366734137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0185B8-418A-CFBF-C74A-A534C2ECECC6}"/>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A17DEEB7-B90B-8AA3-B8A8-2CF5B3FD3534}"/>
              </a:ext>
            </a:extLst>
          </p:cNvPr>
          <p:cNvSpPr>
            <a:spLocks noGrp="1" noRot="1" noMove="1" noResize="1" noEditPoints="1" noAdjustHandles="1" noChangeArrowheads="1" noChangeShapeType="1"/>
          </p:cNvSpPr>
          <p:nvPr/>
        </p:nvSpPr>
        <p:spPr>
          <a:xfrm>
            <a:off x="0" y="6468018"/>
            <a:ext cx="12192000" cy="389982"/>
          </a:xfrm>
          <a:custGeom>
            <a:avLst/>
            <a:gdLst/>
            <a:ahLst/>
            <a:cxnLst/>
            <a:rect l="l" t="t" r="r" b="b"/>
            <a:pathLst>
              <a:path w="18288000" h="584973">
                <a:moveTo>
                  <a:pt x="0" y="0"/>
                </a:moveTo>
                <a:lnTo>
                  <a:pt x="18288000" y="0"/>
                </a:lnTo>
                <a:lnTo>
                  <a:pt x="18288000" y="584973"/>
                </a:lnTo>
                <a:lnTo>
                  <a:pt x="0" y="584973"/>
                </a:lnTo>
                <a:lnTo>
                  <a:pt x="0" y="0"/>
                </a:lnTo>
                <a:close/>
              </a:path>
            </a:pathLst>
          </a:custGeom>
          <a:blipFill>
            <a:blip r:embed="rId2"/>
            <a:stretch>
              <a:fillRect t="-173053" b="-46846"/>
            </a:stretch>
          </a:blipFill>
        </p:spPr>
        <p:txBody>
          <a:bodyPr/>
          <a:lstStyle/>
          <a:p>
            <a:endParaRPr lang="en-US" sz="1200"/>
          </a:p>
        </p:txBody>
      </p:sp>
      <p:grpSp>
        <p:nvGrpSpPr>
          <p:cNvPr id="3" name="Group 3">
            <a:extLst>
              <a:ext uri="{FF2B5EF4-FFF2-40B4-BE49-F238E27FC236}">
                <a16:creationId xmlns:a16="http://schemas.microsoft.com/office/drawing/2014/main" id="{50A3F4A6-E5CD-10BA-91C3-7B57A275DAF9}"/>
              </a:ext>
            </a:extLst>
          </p:cNvPr>
          <p:cNvGrpSpPr>
            <a:grpSpLocks noGrp="1" noUngrp="1" noRot="1" noMove="1" noResize="1"/>
          </p:cNvGrpSpPr>
          <p:nvPr/>
        </p:nvGrpSpPr>
        <p:grpSpPr>
          <a:xfrm>
            <a:off x="0" y="6325509"/>
            <a:ext cx="12192000" cy="142509"/>
            <a:chOff x="0" y="0"/>
            <a:chExt cx="4816593" cy="56300"/>
          </a:xfrm>
        </p:grpSpPr>
        <p:sp>
          <p:nvSpPr>
            <p:cNvPr id="4" name="Freeform 4">
              <a:extLst>
                <a:ext uri="{FF2B5EF4-FFF2-40B4-BE49-F238E27FC236}">
                  <a16:creationId xmlns:a16="http://schemas.microsoft.com/office/drawing/2014/main" id="{1A7B2961-8079-4A70-4811-1BC6A5956F1B}"/>
                </a:ext>
              </a:extLst>
            </p:cNvPr>
            <p:cNvSpPr>
              <a:spLocks noGrp="1" noRot="1" noMove="1" noResize="1" noEditPoints="1" noAdjustHandles="1" noChangeArrowheads="1" noChangeShapeType="1"/>
            </p:cNvSpPr>
            <p:nvPr/>
          </p:nvSpPr>
          <p:spPr>
            <a:xfrm>
              <a:off x="0" y="0"/>
              <a:ext cx="4816592" cy="56300"/>
            </a:xfrm>
            <a:custGeom>
              <a:avLst/>
              <a:gdLst/>
              <a:ahLst/>
              <a:cxnLst/>
              <a:rect l="l" t="t" r="r" b="b"/>
              <a:pathLst>
                <a:path w="4816592" h="56300">
                  <a:moveTo>
                    <a:pt x="0" y="0"/>
                  </a:moveTo>
                  <a:lnTo>
                    <a:pt x="4816592" y="0"/>
                  </a:lnTo>
                  <a:lnTo>
                    <a:pt x="4816592" y="56300"/>
                  </a:lnTo>
                  <a:lnTo>
                    <a:pt x="0" y="56300"/>
                  </a:lnTo>
                  <a:close/>
                </a:path>
              </a:pathLst>
            </a:custGeom>
            <a:solidFill>
              <a:srgbClr val="FAAC36"/>
            </a:solidFill>
          </p:spPr>
          <p:txBody>
            <a:bodyPr/>
            <a:lstStyle/>
            <a:p>
              <a:endParaRPr lang="en-US" sz="1200"/>
            </a:p>
          </p:txBody>
        </p:sp>
        <p:sp>
          <p:nvSpPr>
            <p:cNvPr id="5" name="TextBox 5">
              <a:extLst>
                <a:ext uri="{FF2B5EF4-FFF2-40B4-BE49-F238E27FC236}">
                  <a16:creationId xmlns:a16="http://schemas.microsoft.com/office/drawing/2014/main" id="{BB2D5FA4-7E7E-EBB0-DFB1-C97DC31FE28D}"/>
                </a:ext>
              </a:extLst>
            </p:cNvPr>
            <p:cNvSpPr txBox="1">
              <a:spLocks noGrp="1" noRot="1" noMove="1" noResize="1" noEditPoints="1" noAdjustHandles="1" noChangeArrowheads="1" noChangeShapeType="1"/>
            </p:cNvSpPr>
            <p:nvPr/>
          </p:nvSpPr>
          <p:spPr>
            <a:xfrm>
              <a:off x="0" y="-38100"/>
              <a:ext cx="4816593" cy="94400"/>
            </a:xfrm>
            <a:prstGeom prst="rect">
              <a:avLst/>
            </a:prstGeom>
          </p:spPr>
          <p:txBody>
            <a:bodyPr lIns="33867" tIns="33867" rIns="33867" bIns="33867" rtlCol="0" anchor="ctr"/>
            <a:lstStyle/>
            <a:p>
              <a:pPr algn="ctr">
                <a:lnSpc>
                  <a:spcPts val="1773"/>
                </a:lnSpc>
                <a:spcBef>
                  <a:spcPct val="0"/>
                </a:spcBef>
              </a:pPr>
              <a:endParaRPr sz="1200"/>
            </a:p>
          </p:txBody>
        </p:sp>
      </p:grpSp>
      <p:sp>
        <p:nvSpPr>
          <p:cNvPr id="6" name="Freeform 6">
            <a:extLst>
              <a:ext uri="{FF2B5EF4-FFF2-40B4-BE49-F238E27FC236}">
                <a16:creationId xmlns:a16="http://schemas.microsoft.com/office/drawing/2014/main" id="{BDF8D6D8-96CF-739F-15F5-A3A518AE516E}"/>
              </a:ext>
            </a:extLst>
          </p:cNvPr>
          <p:cNvSpPr>
            <a:spLocks noGrp="1" noRot="1" noMove="1" noResize="1" noEditPoints="1" noAdjustHandles="1" noChangeArrowheads="1" noChangeShapeType="1"/>
          </p:cNvSpPr>
          <p:nvPr/>
        </p:nvSpPr>
        <p:spPr>
          <a:xfrm>
            <a:off x="145485" y="5301036"/>
            <a:ext cx="871164" cy="871164"/>
          </a:xfrm>
          <a:custGeom>
            <a:avLst/>
            <a:gdLst/>
            <a:ahLst/>
            <a:cxnLst/>
            <a:rect l="l" t="t" r="r" b="b"/>
            <a:pathLst>
              <a:path w="1306746" h="1306746">
                <a:moveTo>
                  <a:pt x="0" y="0"/>
                </a:moveTo>
                <a:lnTo>
                  <a:pt x="1306746" y="0"/>
                </a:lnTo>
                <a:lnTo>
                  <a:pt x="1306746" y="1306746"/>
                </a:lnTo>
                <a:lnTo>
                  <a:pt x="0" y="1306746"/>
                </a:lnTo>
                <a:lnTo>
                  <a:pt x="0" y="0"/>
                </a:lnTo>
                <a:close/>
              </a:path>
            </a:pathLst>
          </a:custGeom>
          <a:blipFill>
            <a:blip r:embed="rId3"/>
            <a:stretch>
              <a:fillRect/>
            </a:stretch>
          </a:blipFill>
        </p:spPr>
        <p:txBody>
          <a:bodyPr/>
          <a:lstStyle/>
          <a:p>
            <a:endParaRPr lang="en-US" sz="1200"/>
          </a:p>
        </p:txBody>
      </p:sp>
      <p:sp>
        <p:nvSpPr>
          <p:cNvPr id="7" name="Title 1">
            <a:extLst>
              <a:ext uri="{FF2B5EF4-FFF2-40B4-BE49-F238E27FC236}">
                <a16:creationId xmlns:a16="http://schemas.microsoft.com/office/drawing/2014/main" id="{DCD804C6-6108-095E-69D2-3D1ABD8504F8}"/>
              </a:ext>
            </a:extLst>
          </p:cNvPr>
          <p:cNvSpPr txBox="1">
            <a:spLocks/>
          </p:cNvSpPr>
          <p:nvPr/>
        </p:nvSpPr>
        <p:spPr>
          <a:xfrm>
            <a:off x="863600" y="533400"/>
            <a:ext cx="10261600" cy="871164"/>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b="1"/>
              <a:t>edTPA Upcoming Model Developments</a:t>
            </a:r>
            <a:endParaRPr lang="en-US" sz="4000" b="1"/>
          </a:p>
        </p:txBody>
      </p:sp>
      <p:sp>
        <p:nvSpPr>
          <p:cNvPr id="10" name="TextBox 9">
            <a:extLst>
              <a:ext uri="{FF2B5EF4-FFF2-40B4-BE49-F238E27FC236}">
                <a16:creationId xmlns:a16="http://schemas.microsoft.com/office/drawing/2014/main" id="{AF7B7E85-53DE-2132-4DE3-3E592614BD59}"/>
              </a:ext>
            </a:extLst>
          </p:cNvPr>
          <p:cNvSpPr txBox="1"/>
          <p:nvPr/>
        </p:nvSpPr>
        <p:spPr>
          <a:xfrm>
            <a:off x="863600" y="1501004"/>
            <a:ext cx="10261600" cy="3036729"/>
          </a:xfrm>
          <a:prstGeom prst="rect">
            <a:avLst/>
          </a:prstGeom>
        </p:spPr>
        <p:txBody>
          <a:bodyPr wrap="square" rtlCol="0">
            <a:spAutoFit/>
          </a:bodyPr>
          <a:lstStyle/>
          <a:p>
            <a:pPr marL="304815" indent="-304815">
              <a:spcAft>
                <a:spcPts val="800"/>
              </a:spcAft>
              <a:buFont typeface="Arial" panose="020B0604020202020204" pitchFamily="34" charset="0"/>
              <a:buChar char="•"/>
            </a:pPr>
            <a:r>
              <a:rPr lang="en-US" sz="2400"/>
              <a:t>Modular submission approach of independent tasks</a:t>
            </a:r>
          </a:p>
          <a:p>
            <a:pPr marL="304815" indent="-304815">
              <a:spcAft>
                <a:spcPts val="800"/>
              </a:spcAft>
              <a:buFont typeface="Arial" panose="020B0604020202020204" pitchFamily="34" charset="0"/>
              <a:buChar char="•"/>
            </a:pPr>
            <a:r>
              <a:rPr lang="en-US" sz="2400"/>
              <a:t>Additional options for candidates to respond to commentary prompts to show what they know (e.g., video/audio responses in lieu of written responses)</a:t>
            </a:r>
          </a:p>
          <a:p>
            <a:pPr marL="304815" indent="-304815">
              <a:spcAft>
                <a:spcPts val="400"/>
              </a:spcAft>
              <a:buFont typeface="Arial" panose="020B0604020202020204" pitchFamily="34" charset="0"/>
              <a:buChar char="•"/>
            </a:pPr>
            <a:r>
              <a:rPr lang="en-US" sz="2400"/>
              <a:t>Updates to Assessment Materials:</a:t>
            </a:r>
          </a:p>
          <a:p>
            <a:pPr marL="609630" lvl="1" indent="-304815">
              <a:spcAft>
                <a:spcPts val="400"/>
              </a:spcAft>
              <a:buSzPct val="50000"/>
              <a:buFont typeface="Arial" panose="020B0604020202020204" pitchFamily="34" charset="0"/>
              <a:buChar char="•"/>
            </a:pPr>
            <a:r>
              <a:rPr lang="en-US" sz="2400"/>
              <a:t>Streamlining written directions</a:t>
            </a:r>
          </a:p>
          <a:p>
            <a:pPr marL="609630" lvl="1" indent="-304815">
              <a:spcAft>
                <a:spcPts val="400"/>
              </a:spcAft>
              <a:buSzPct val="50000"/>
              <a:buFont typeface="Arial" panose="020B0604020202020204" pitchFamily="34" charset="0"/>
              <a:buChar char="•"/>
            </a:pPr>
            <a:r>
              <a:rPr lang="en-US" sz="2400"/>
              <a:t>Video clips embedded in the Handbooks</a:t>
            </a:r>
          </a:p>
          <a:p>
            <a:pPr marL="609630" lvl="1" indent="-304815">
              <a:spcAft>
                <a:spcPts val="400"/>
              </a:spcAft>
              <a:buSzPct val="50000"/>
              <a:buFont typeface="Arial" panose="020B0604020202020204" pitchFamily="34" charset="0"/>
              <a:buChar char="•"/>
            </a:pPr>
            <a:r>
              <a:rPr lang="en-US" sz="2400"/>
              <a:t>LMS Version of the Assessment materials</a:t>
            </a:r>
          </a:p>
        </p:txBody>
      </p:sp>
      <p:sp>
        <p:nvSpPr>
          <p:cNvPr id="8" name="Slide Number Placeholder 7">
            <a:extLst>
              <a:ext uri="{FF2B5EF4-FFF2-40B4-BE49-F238E27FC236}">
                <a16:creationId xmlns:a16="http://schemas.microsoft.com/office/drawing/2014/main" id="{2D25CD8D-5C82-E11D-D8EF-CA1AC09C1413}"/>
              </a:ext>
            </a:extLst>
          </p:cNvPr>
          <p:cNvSpPr>
            <a:spLocks noGrp="1"/>
          </p:cNvSpPr>
          <p:nvPr>
            <p:ph type="sldNum" sz="quarter" idx="12"/>
          </p:nvPr>
        </p:nvSpPr>
        <p:spPr/>
        <p:txBody>
          <a:bodyPr/>
          <a:lstStyle/>
          <a:p>
            <a:pPr algn="r"/>
            <a:fld id="{8CF074CD-934D-404A-ACFA-C89B8DACAFC4}" type="slidenum">
              <a:rPr lang="en-US" smtClean="0"/>
              <a:pPr algn="r"/>
              <a:t>9</a:t>
            </a:fld>
            <a:endParaRPr lang="en-US"/>
          </a:p>
        </p:txBody>
      </p:sp>
    </p:spTree>
    <p:extLst>
      <p:ext uri="{BB962C8B-B14F-4D97-AF65-F5344CB8AC3E}">
        <p14:creationId xmlns:p14="http://schemas.microsoft.com/office/powerpoint/2010/main" val="5880988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33C5E1-4119-20B1-C1E2-90773ECE1C8A}"/>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44809C20-0889-DD9D-47CE-07A9F42D2FD8}"/>
              </a:ext>
            </a:extLst>
          </p:cNvPr>
          <p:cNvSpPr>
            <a:spLocks noGrp="1" noRot="1" noMove="1" noResize="1" noEditPoints="1" noAdjustHandles="1" noChangeArrowheads="1" noChangeShapeType="1"/>
          </p:cNvSpPr>
          <p:nvPr/>
        </p:nvSpPr>
        <p:spPr>
          <a:xfrm>
            <a:off x="0" y="6468018"/>
            <a:ext cx="12192000" cy="389982"/>
          </a:xfrm>
          <a:custGeom>
            <a:avLst/>
            <a:gdLst/>
            <a:ahLst/>
            <a:cxnLst/>
            <a:rect l="l" t="t" r="r" b="b"/>
            <a:pathLst>
              <a:path w="18288000" h="584973">
                <a:moveTo>
                  <a:pt x="0" y="0"/>
                </a:moveTo>
                <a:lnTo>
                  <a:pt x="18288000" y="0"/>
                </a:lnTo>
                <a:lnTo>
                  <a:pt x="18288000" y="584973"/>
                </a:lnTo>
                <a:lnTo>
                  <a:pt x="0" y="584973"/>
                </a:lnTo>
                <a:lnTo>
                  <a:pt x="0" y="0"/>
                </a:lnTo>
                <a:close/>
              </a:path>
            </a:pathLst>
          </a:custGeom>
          <a:blipFill>
            <a:blip r:embed="rId2"/>
            <a:stretch>
              <a:fillRect t="-173053" b="-46846"/>
            </a:stretch>
          </a:blipFill>
        </p:spPr>
        <p:txBody>
          <a:bodyPr/>
          <a:lstStyle/>
          <a:p>
            <a:endParaRPr lang="en-US" sz="1200"/>
          </a:p>
        </p:txBody>
      </p:sp>
      <p:grpSp>
        <p:nvGrpSpPr>
          <p:cNvPr id="3" name="Group 3">
            <a:extLst>
              <a:ext uri="{FF2B5EF4-FFF2-40B4-BE49-F238E27FC236}">
                <a16:creationId xmlns:a16="http://schemas.microsoft.com/office/drawing/2014/main" id="{7AD31ED5-67EA-6792-0811-D9F008B07489}"/>
              </a:ext>
            </a:extLst>
          </p:cNvPr>
          <p:cNvGrpSpPr>
            <a:grpSpLocks noGrp="1" noUngrp="1" noRot="1" noMove="1" noResize="1"/>
          </p:cNvGrpSpPr>
          <p:nvPr/>
        </p:nvGrpSpPr>
        <p:grpSpPr>
          <a:xfrm>
            <a:off x="0" y="6325509"/>
            <a:ext cx="12192000" cy="142509"/>
            <a:chOff x="0" y="0"/>
            <a:chExt cx="4816593" cy="56300"/>
          </a:xfrm>
        </p:grpSpPr>
        <p:sp>
          <p:nvSpPr>
            <p:cNvPr id="4" name="Freeform 4">
              <a:extLst>
                <a:ext uri="{FF2B5EF4-FFF2-40B4-BE49-F238E27FC236}">
                  <a16:creationId xmlns:a16="http://schemas.microsoft.com/office/drawing/2014/main" id="{89BFC506-63CA-F121-C2CF-CC7F58B40AC7}"/>
                </a:ext>
              </a:extLst>
            </p:cNvPr>
            <p:cNvSpPr>
              <a:spLocks noGrp="1" noRot="1" noMove="1" noResize="1" noEditPoints="1" noAdjustHandles="1" noChangeArrowheads="1" noChangeShapeType="1"/>
            </p:cNvSpPr>
            <p:nvPr/>
          </p:nvSpPr>
          <p:spPr>
            <a:xfrm>
              <a:off x="0" y="0"/>
              <a:ext cx="4816592" cy="56300"/>
            </a:xfrm>
            <a:custGeom>
              <a:avLst/>
              <a:gdLst/>
              <a:ahLst/>
              <a:cxnLst/>
              <a:rect l="l" t="t" r="r" b="b"/>
              <a:pathLst>
                <a:path w="4816592" h="56300">
                  <a:moveTo>
                    <a:pt x="0" y="0"/>
                  </a:moveTo>
                  <a:lnTo>
                    <a:pt x="4816592" y="0"/>
                  </a:lnTo>
                  <a:lnTo>
                    <a:pt x="4816592" y="56300"/>
                  </a:lnTo>
                  <a:lnTo>
                    <a:pt x="0" y="56300"/>
                  </a:lnTo>
                  <a:close/>
                </a:path>
              </a:pathLst>
            </a:custGeom>
            <a:solidFill>
              <a:srgbClr val="FAAC36"/>
            </a:solidFill>
          </p:spPr>
          <p:txBody>
            <a:bodyPr/>
            <a:lstStyle/>
            <a:p>
              <a:endParaRPr lang="en-US" sz="1200"/>
            </a:p>
          </p:txBody>
        </p:sp>
        <p:sp>
          <p:nvSpPr>
            <p:cNvPr id="5" name="TextBox 5">
              <a:extLst>
                <a:ext uri="{FF2B5EF4-FFF2-40B4-BE49-F238E27FC236}">
                  <a16:creationId xmlns:a16="http://schemas.microsoft.com/office/drawing/2014/main" id="{AB2127CC-A329-9A6A-FDA1-60657560221B}"/>
                </a:ext>
              </a:extLst>
            </p:cNvPr>
            <p:cNvSpPr txBox="1">
              <a:spLocks noGrp="1" noRot="1" noMove="1" noResize="1" noEditPoints="1" noAdjustHandles="1" noChangeArrowheads="1" noChangeShapeType="1"/>
            </p:cNvSpPr>
            <p:nvPr/>
          </p:nvSpPr>
          <p:spPr>
            <a:xfrm>
              <a:off x="0" y="-38100"/>
              <a:ext cx="4816593" cy="94400"/>
            </a:xfrm>
            <a:prstGeom prst="rect">
              <a:avLst/>
            </a:prstGeom>
          </p:spPr>
          <p:txBody>
            <a:bodyPr lIns="33867" tIns="33867" rIns="33867" bIns="33867" rtlCol="0" anchor="ctr"/>
            <a:lstStyle/>
            <a:p>
              <a:pPr algn="ctr">
                <a:lnSpc>
                  <a:spcPts val="1773"/>
                </a:lnSpc>
                <a:spcBef>
                  <a:spcPct val="0"/>
                </a:spcBef>
              </a:pPr>
              <a:endParaRPr sz="1200"/>
            </a:p>
          </p:txBody>
        </p:sp>
      </p:grpSp>
      <p:sp>
        <p:nvSpPr>
          <p:cNvPr id="6" name="Freeform 6">
            <a:extLst>
              <a:ext uri="{FF2B5EF4-FFF2-40B4-BE49-F238E27FC236}">
                <a16:creationId xmlns:a16="http://schemas.microsoft.com/office/drawing/2014/main" id="{5AB65722-D8DE-B189-C0E3-A0355BA373BB}"/>
              </a:ext>
            </a:extLst>
          </p:cNvPr>
          <p:cNvSpPr>
            <a:spLocks noGrp="1" noRot="1" noMove="1" noResize="1" noEditPoints="1" noAdjustHandles="1" noChangeArrowheads="1" noChangeShapeType="1"/>
          </p:cNvSpPr>
          <p:nvPr/>
        </p:nvSpPr>
        <p:spPr>
          <a:xfrm>
            <a:off x="145485" y="5301036"/>
            <a:ext cx="871164" cy="871164"/>
          </a:xfrm>
          <a:custGeom>
            <a:avLst/>
            <a:gdLst/>
            <a:ahLst/>
            <a:cxnLst/>
            <a:rect l="l" t="t" r="r" b="b"/>
            <a:pathLst>
              <a:path w="1306746" h="1306746">
                <a:moveTo>
                  <a:pt x="0" y="0"/>
                </a:moveTo>
                <a:lnTo>
                  <a:pt x="1306746" y="0"/>
                </a:lnTo>
                <a:lnTo>
                  <a:pt x="1306746" y="1306746"/>
                </a:lnTo>
                <a:lnTo>
                  <a:pt x="0" y="1306746"/>
                </a:lnTo>
                <a:lnTo>
                  <a:pt x="0" y="0"/>
                </a:lnTo>
                <a:close/>
              </a:path>
            </a:pathLst>
          </a:custGeom>
          <a:blipFill>
            <a:blip r:embed="rId3"/>
            <a:stretch>
              <a:fillRect/>
            </a:stretch>
          </a:blipFill>
        </p:spPr>
        <p:txBody>
          <a:bodyPr/>
          <a:lstStyle/>
          <a:p>
            <a:endParaRPr lang="en-US" sz="1200"/>
          </a:p>
        </p:txBody>
      </p:sp>
      <p:sp>
        <p:nvSpPr>
          <p:cNvPr id="7" name="Title 1">
            <a:extLst>
              <a:ext uri="{FF2B5EF4-FFF2-40B4-BE49-F238E27FC236}">
                <a16:creationId xmlns:a16="http://schemas.microsoft.com/office/drawing/2014/main" id="{5F070D93-0F2F-8003-8352-561926DB24F2}"/>
              </a:ext>
            </a:extLst>
          </p:cNvPr>
          <p:cNvSpPr txBox="1">
            <a:spLocks/>
          </p:cNvSpPr>
          <p:nvPr/>
        </p:nvSpPr>
        <p:spPr>
          <a:xfrm>
            <a:off x="863600" y="440792"/>
            <a:ext cx="10261600" cy="871164"/>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b="1"/>
              <a:t>FAST: Support for Candidates</a:t>
            </a:r>
            <a:endParaRPr lang="en-US" sz="3600" b="1"/>
          </a:p>
        </p:txBody>
      </p:sp>
      <p:sp>
        <p:nvSpPr>
          <p:cNvPr id="10" name="TextBox 9">
            <a:extLst>
              <a:ext uri="{FF2B5EF4-FFF2-40B4-BE49-F238E27FC236}">
                <a16:creationId xmlns:a16="http://schemas.microsoft.com/office/drawing/2014/main" id="{2C17F898-21B6-49F9-3573-E5384A3CA090}"/>
              </a:ext>
            </a:extLst>
          </p:cNvPr>
          <p:cNvSpPr txBox="1"/>
          <p:nvPr/>
        </p:nvSpPr>
        <p:spPr>
          <a:xfrm>
            <a:off x="1320799" y="1266356"/>
            <a:ext cx="10007601" cy="4750724"/>
          </a:xfrm>
          <a:prstGeom prst="rect">
            <a:avLst/>
          </a:prstGeom>
        </p:spPr>
        <p:txBody>
          <a:bodyPr wrap="square" rtlCol="0">
            <a:spAutoFit/>
          </a:bodyPr>
          <a:lstStyle/>
          <a:p>
            <a:pPr marL="304815" indent="-304815">
              <a:spcAft>
                <a:spcPts val="800"/>
              </a:spcAft>
              <a:buFont typeface="Arial" panose="020B0604020202020204" pitchFamily="34" charset="0"/>
              <a:buChar char="•"/>
            </a:pPr>
            <a:r>
              <a:rPr lang="en-US" sz="2267"/>
              <a:t>Scored by both faculty and university coaches</a:t>
            </a:r>
          </a:p>
          <a:p>
            <a:pPr marL="609630" lvl="1" indent="-304815">
              <a:spcAft>
                <a:spcPts val="800"/>
              </a:spcAft>
              <a:buSzPct val="50000"/>
              <a:buFont typeface="Arial" panose="020B0604020202020204" pitchFamily="34" charset="0"/>
              <a:buChar char="•"/>
            </a:pPr>
            <a:r>
              <a:rPr lang="en-US" sz="2267"/>
              <a:t>Provide feedback aligned with FAST expectations</a:t>
            </a:r>
          </a:p>
          <a:p>
            <a:pPr marL="304815" indent="-304815">
              <a:spcAft>
                <a:spcPts val="800"/>
              </a:spcAft>
              <a:buFont typeface="Arial" panose="020B0604020202020204" pitchFamily="34" charset="0"/>
              <a:buChar char="•"/>
            </a:pPr>
            <a:r>
              <a:rPr lang="en-US" sz="2267"/>
              <a:t>University Coaches observe candidates in clinical placements and provide ongoing  formative feedback</a:t>
            </a:r>
          </a:p>
          <a:p>
            <a:pPr marL="609630" lvl="1" indent="-304815">
              <a:spcAft>
                <a:spcPts val="800"/>
              </a:spcAft>
              <a:buSzPct val="50000"/>
              <a:buFont typeface="Arial" panose="020B0604020202020204" pitchFamily="34" charset="0"/>
              <a:buChar char="•"/>
            </a:pPr>
            <a:r>
              <a:rPr lang="en-US" sz="2267"/>
              <a:t>Lesson plan development </a:t>
            </a:r>
          </a:p>
          <a:p>
            <a:pPr marL="609630" lvl="1" indent="-304815">
              <a:spcAft>
                <a:spcPts val="800"/>
              </a:spcAft>
              <a:buSzPct val="50000"/>
              <a:buFont typeface="Arial" panose="020B0604020202020204" pitchFamily="34" charset="0"/>
              <a:buChar char="•"/>
            </a:pPr>
            <a:r>
              <a:rPr lang="en-US" sz="2267"/>
              <a:t>Three formal observations with TPE-aligned feedback prior to SVP/TSP implementation</a:t>
            </a:r>
          </a:p>
          <a:p>
            <a:pPr marL="304815" indent="-304815">
              <a:spcAft>
                <a:spcPts val="800"/>
              </a:spcAft>
              <a:buFont typeface="Arial" panose="020B0604020202020204" pitchFamily="34" charset="0"/>
              <a:buChar char="•"/>
            </a:pPr>
            <a:r>
              <a:rPr lang="en-US" sz="2267"/>
              <a:t>Projects scored immediately providing candidates feedback within 2-3 weeks</a:t>
            </a:r>
          </a:p>
          <a:p>
            <a:pPr marL="304815" indent="-304815">
              <a:spcAft>
                <a:spcPts val="800"/>
              </a:spcAft>
              <a:buFont typeface="Arial" panose="020B0604020202020204" pitchFamily="34" charset="0"/>
              <a:buChar char="•"/>
            </a:pPr>
            <a:r>
              <a:rPr lang="en-US" sz="2267"/>
              <a:t>Remediation Support</a:t>
            </a:r>
          </a:p>
          <a:p>
            <a:pPr marL="609630" lvl="1" indent="-304815">
              <a:spcAft>
                <a:spcPts val="800"/>
              </a:spcAft>
              <a:buSzPct val="50000"/>
              <a:buFont typeface="Arial" panose="020B0604020202020204" pitchFamily="34" charset="0"/>
              <a:buChar char="•"/>
            </a:pPr>
            <a:r>
              <a:rPr lang="en-US" sz="2267"/>
              <a:t>Meetings with coordinator</a:t>
            </a:r>
          </a:p>
          <a:p>
            <a:pPr marL="609630" lvl="1" indent="-304815">
              <a:spcAft>
                <a:spcPts val="800"/>
              </a:spcAft>
              <a:buSzPct val="50000"/>
              <a:buFont typeface="Arial" panose="020B0604020202020204" pitchFamily="34" charset="0"/>
              <a:buChar char="•"/>
            </a:pPr>
            <a:r>
              <a:rPr lang="en-US" sz="2267"/>
              <a:t>Only failed sections revised and resubmitted</a:t>
            </a:r>
          </a:p>
        </p:txBody>
      </p:sp>
      <p:sp>
        <p:nvSpPr>
          <p:cNvPr id="8" name="Slide Number Placeholder 7">
            <a:extLst>
              <a:ext uri="{FF2B5EF4-FFF2-40B4-BE49-F238E27FC236}">
                <a16:creationId xmlns:a16="http://schemas.microsoft.com/office/drawing/2014/main" id="{7F3EE364-049C-4983-28D9-E648DF31ECB5}"/>
              </a:ext>
            </a:extLst>
          </p:cNvPr>
          <p:cNvSpPr>
            <a:spLocks noGrp="1"/>
          </p:cNvSpPr>
          <p:nvPr>
            <p:ph type="sldNum" sz="quarter" idx="12"/>
          </p:nvPr>
        </p:nvSpPr>
        <p:spPr/>
        <p:txBody>
          <a:bodyPr/>
          <a:lstStyle/>
          <a:p>
            <a:pPr algn="r"/>
            <a:fld id="{8CF074CD-934D-404A-ACFA-C89B8DACAFC4}" type="slidenum">
              <a:rPr lang="en-US" smtClean="0"/>
              <a:pPr algn="r"/>
              <a:t>10</a:t>
            </a:fld>
            <a:endParaRPr lang="en-US"/>
          </a:p>
        </p:txBody>
      </p:sp>
    </p:spTree>
    <p:extLst>
      <p:ext uri="{BB962C8B-B14F-4D97-AF65-F5344CB8AC3E}">
        <p14:creationId xmlns:p14="http://schemas.microsoft.com/office/powerpoint/2010/main" val="93457829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765411-6401-602C-4715-B53EDE5F976A}"/>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72198E62-E94F-137F-B017-09409A7A788D}"/>
              </a:ext>
            </a:extLst>
          </p:cNvPr>
          <p:cNvSpPr>
            <a:spLocks noGrp="1" noRot="1" noMove="1" noResize="1" noEditPoints="1" noAdjustHandles="1" noChangeArrowheads="1" noChangeShapeType="1"/>
          </p:cNvSpPr>
          <p:nvPr/>
        </p:nvSpPr>
        <p:spPr>
          <a:xfrm>
            <a:off x="0" y="6468018"/>
            <a:ext cx="12192000" cy="389982"/>
          </a:xfrm>
          <a:custGeom>
            <a:avLst/>
            <a:gdLst/>
            <a:ahLst/>
            <a:cxnLst/>
            <a:rect l="l" t="t" r="r" b="b"/>
            <a:pathLst>
              <a:path w="18288000" h="584973">
                <a:moveTo>
                  <a:pt x="0" y="0"/>
                </a:moveTo>
                <a:lnTo>
                  <a:pt x="18288000" y="0"/>
                </a:lnTo>
                <a:lnTo>
                  <a:pt x="18288000" y="584973"/>
                </a:lnTo>
                <a:lnTo>
                  <a:pt x="0" y="584973"/>
                </a:lnTo>
                <a:lnTo>
                  <a:pt x="0" y="0"/>
                </a:lnTo>
                <a:close/>
              </a:path>
            </a:pathLst>
          </a:custGeom>
          <a:blipFill>
            <a:blip r:embed="rId2"/>
            <a:stretch>
              <a:fillRect t="-173053" b="-46846"/>
            </a:stretch>
          </a:blipFill>
        </p:spPr>
        <p:txBody>
          <a:bodyPr/>
          <a:lstStyle/>
          <a:p>
            <a:endParaRPr lang="en-US" sz="1200"/>
          </a:p>
        </p:txBody>
      </p:sp>
      <p:grpSp>
        <p:nvGrpSpPr>
          <p:cNvPr id="3" name="Group 3">
            <a:extLst>
              <a:ext uri="{FF2B5EF4-FFF2-40B4-BE49-F238E27FC236}">
                <a16:creationId xmlns:a16="http://schemas.microsoft.com/office/drawing/2014/main" id="{071E29C7-830C-5C50-2B6F-58ABAB225C2B}"/>
              </a:ext>
            </a:extLst>
          </p:cNvPr>
          <p:cNvGrpSpPr>
            <a:grpSpLocks noGrp="1" noUngrp="1" noRot="1" noMove="1" noResize="1"/>
          </p:cNvGrpSpPr>
          <p:nvPr/>
        </p:nvGrpSpPr>
        <p:grpSpPr>
          <a:xfrm>
            <a:off x="0" y="6325509"/>
            <a:ext cx="12192000" cy="142509"/>
            <a:chOff x="0" y="0"/>
            <a:chExt cx="4816593" cy="56300"/>
          </a:xfrm>
        </p:grpSpPr>
        <p:sp>
          <p:nvSpPr>
            <p:cNvPr id="4" name="Freeform 4">
              <a:extLst>
                <a:ext uri="{FF2B5EF4-FFF2-40B4-BE49-F238E27FC236}">
                  <a16:creationId xmlns:a16="http://schemas.microsoft.com/office/drawing/2014/main" id="{859CAF69-E96E-AC94-FF75-DA6E853EBD04}"/>
                </a:ext>
              </a:extLst>
            </p:cNvPr>
            <p:cNvSpPr>
              <a:spLocks noGrp="1" noRot="1" noMove="1" noResize="1" noEditPoints="1" noAdjustHandles="1" noChangeArrowheads="1" noChangeShapeType="1"/>
            </p:cNvSpPr>
            <p:nvPr/>
          </p:nvSpPr>
          <p:spPr>
            <a:xfrm>
              <a:off x="0" y="0"/>
              <a:ext cx="4816592" cy="56300"/>
            </a:xfrm>
            <a:custGeom>
              <a:avLst/>
              <a:gdLst/>
              <a:ahLst/>
              <a:cxnLst/>
              <a:rect l="l" t="t" r="r" b="b"/>
              <a:pathLst>
                <a:path w="4816592" h="56300">
                  <a:moveTo>
                    <a:pt x="0" y="0"/>
                  </a:moveTo>
                  <a:lnTo>
                    <a:pt x="4816592" y="0"/>
                  </a:lnTo>
                  <a:lnTo>
                    <a:pt x="4816592" y="56300"/>
                  </a:lnTo>
                  <a:lnTo>
                    <a:pt x="0" y="56300"/>
                  </a:lnTo>
                  <a:close/>
                </a:path>
              </a:pathLst>
            </a:custGeom>
            <a:solidFill>
              <a:srgbClr val="FAAC36"/>
            </a:solidFill>
          </p:spPr>
          <p:txBody>
            <a:bodyPr/>
            <a:lstStyle/>
            <a:p>
              <a:endParaRPr lang="en-US" sz="1200"/>
            </a:p>
          </p:txBody>
        </p:sp>
        <p:sp>
          <p:nvSpPr>
            <p:cNvPr id="5" name="TextBox 5">
              <a:extLst>
                <a:ext uri="{FF2B5EF4-FFF2-40B4-BE49-F238E27FC236}">
                  <a16:creationId xmlns:a16="http://schemas.microsoft.com/office/drawing/2014/main" id="{255A6C6D-1EE5-32EC-5B4C-7672FC84C3DF}"/>
                </a:ext>
              </a:extLst>
            </p:cNvPr>
            <p:cNvSpPr txBox="1">
              <a:spLocks noGrp="1" noRot="1" noMove="1" noResize="1" noEditPoints="1" noAdjustHandles="1" noChangeArrowheads="1" noChangeShapeType="1"/>
            </p:cNvSpPr>
            <p:nvPr/>
          </p:nvSpPr>
          <p:spPr>
            <a:xfrm>
              <a:off x="0" y="-38100"/>
              <a:ext cx="4816593" cy="94400"/>
            </a:xfrm>
            <a:prstGeom prst="rect">
              <a:avLst/>
            </a:prstGeom>
          </p:spPr>
          <p:txBody>
            <a:bodyPr lIns="33867" tIns="33867" rIns="33867" bIns="33867" rtlCol="0" anchor="ctr"/>
            <a:lstStyle/>
            <a:p>
              <a:pPr algn="ctr">
                <a:lnSpc>
                  <a:spcPts val="1773"/>
                </a:lnSpc>
                <a:spcBef>
                  <a:spcPct val="0"/>
                </a:spcBef>
              </a:pPr>
              <a:endParaRPr sz="1200"/>
            </a:p>
          </p:txBody>
        </p:sp>
      </p:grpSp>
      <p:sp>
        <p:nvSpPr>
          <p:cNvPr id="6" name="Freeform 6">
            <a:extLst>
              <a:ext uri="{FF2B5EF4-FFF2-40B4-BE49-F238E27FC236}">
                <a16:creationId xmlns:a16="http://schemas.microsoft.com/office/drawing/2014/main" id="{77FCE952-59C2-9972-85AC-A464F977EB65}"/>
              </a:ext>
            </a:extLst>
          </p:cNvPr>
          <p:cNvSpPr>
            <a:spLocks noGrp="1" noRot="1" noMove="1" noResize="1" noEditPoints="1" noAdjustHandles="1" noChangeArrowheads="1" noChangeShapeType="1"/>
          </p:cNvSpPr>
          <p:nvPr/>
        </p:nvSpPr>
        <p:spPr>
          <a:xfrm>
            <a:off x="145485" y="5301036"/>
            <a:ext cx="871164" cy="871164"/>
          </a:xfrm>
          <a:custGeom>
            <a:avLst/>
            <a:gdLst/>
            <a:ahLst/>
            <a:cxnLst/>
            <a:rect l="l" t="t" r="r" b="b"/>
            <a:pathLst>
              <a:path w="1306746" h="1306746">
                <a:moveTo>
                  <a:pt x="0" y="0"/>
                </a:moveTo>
                <a:lnTo>
                  <a:pt x="1306746" y="0"/>
                </a:lnTo>
                <a:lnTo>
                  <a:pt x="1306746" y="1306746"/>
                </a:lnTo>
                <a:lnTo>
                  <a:pt x="0" y="1306746"/>
                </a:lnTo>
                <a:lnTo>
                  <a:pt x="0" y="0"/>
                </a:lnTo>
                <a:close/>
              </a:path>
            </a:pathLst>
          </a:custGeom>
          <a:blipFill>
            <a:blip r:embed="rId3"/>
            <a:stretch>
              <a:fillRect/>
            </a:stretch>
          </a:blipFill>
        </p:spPr>
        <p:txBody>
          <a:bodyPr/>
          <a:lstStyle/>
          <a:p>
            <a:endParaRPr lang="en-US" sz="1200"/>
          </a:p>
        </p:txBody>
      </p:sp>
      <p:sp>
        <p:nvSpPr>
          <p:cNvPr id="7" name="Title 1">
            <a:extLst>
              <a:ext uri="{FF2B5EF4-FFF2-40B4-BE49-F238E27FC236}">
                <a16:creationId xmlns:a16="http://schemas.microsoft.com/office/drawing/2014/main" id="{9FD3B76C-50E6-CFD2-9ECD-3A69AF8792C5}"/>
              </a:ext>
            </a:extLst>
          </p:cNvPr>
          <p:cNvSpPr txBox="1">
            <a:spLocks/>
          </p:cNvSpPr>
          <p:nvPr/>
        </p:nvSpPr>
        <p:spPr>
          <a:xfrm>
            <a:off x="863600" y="469056"/>
            <a:ext cx="10261600" cy="871164"/>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b="1"/>
              <a:t>FAST: Bright Spots</a:t>
            </a:r>
            <a:endParaRPr lang="en-US" sz="3600" b="1"/>
          </a:p>
        </p:txBody>
      </p:sp>
      <p:sp>
        <p:nvSpPr>
          <p:cNvPr id="8" name="Google Shape;143;p7">
            <a:extLst>
              <a:ext uri="{FF2B5EF4-FFF2-40B4-BE49-F238E27FC236}">
                <a16:creationId xmlns:a16="http://schemas.microsoft.com/office/drawing/2014/main" id="{702E89E8-3B95-9C8D-020D-81BC1ECE157F}"/>
              </a:ext>
            </a:extLst>
          </p:cNvPr>
          <p:cNvSpPr txBox="1"/>
          <p:nvPr/>
        </p:nvSpPr>
        <p:spPr>
          <a:xfrm>
            <a:off x="874541" y="1436661"/>
            <a:ext cx="6288259" cy="671539"/>
          </a:xfrm>
          <a:prstGeom prst="rect">
            <a:avLst/>
          </a:prstGeom>
          <a:noFill/>
          <a:ln>
            <a:noFill/>
          </a:ln>
        </p:spPr>
        <p:txBody>
          <a:bodyPr spcFirstLastPara="1" wrap="square" lIns="0" tIns="30467" rIns="0" bIns="30467" anchor="t" anchorCtr="0">
            <a:normAutofit/>
          </a:bodyPr>
          <a:lstStyle/>
          <a:p>
            <a:pPr marL="37255">
              <a:buClr>
                <a:schemeClr val="dk1"/>
              </a:buClr>
              <a:buSzPts val="2000"/>
            </a:pPr>
            <a:r>
              <a:rPr lang="en-US" sz="1867" b="1">
                <a:solidFill>
                  <a:schemeClr val="dk1"/>
                </a:solidFill>
                <a:latin typeface="Calibri"/>
                <a:ea typeface="Calibri"/>
                <a:cs typeface="Calibri"/>
                <a:sym typeface="Calibri"/>
              </a:rPr>
              <a:t>Multiple Subject, Single Subject, and Education Specialist; </a:t>
            </a:r>
          </a:p>
          <a:p>
            <a:pPr marL="37255">
              <a:buClr>
                <a:schemeClr val="dk1"/>
              </a:buClr>
              <a:buSzPts val="2000"/>
            </a:pPr>
            <a:r>
              <a:rPr lang="en-US" sz="1867" b="1">
                <a:solidFill>
                  <a:schemeClr val="dk1"/>
                </a:solidFill>
                <a:latin typeface="Calibri"/>
                <a:ea typeface="Calibri"/>
                <a:cs typeface="Calibri"/>
                <a:sym typeface="Calibri"/>
              </a:rPr>
              <a:t>Mild to Moderate and Extensive Support Needs Candidates:</a:t>
            </a:r>
            <a:endParaRPr sz="1200"/>
          </a:p>
        </p:txBody>
      </p:sp>
      <p:sp>
        <p:nvSpPr>
          <p:cNvPr id="12" name="TextBox 11">
            <a:extLst>
              <a:ext uri="{FF2B5EF4-FFF2-40B4-BE49-F238E27FC236}">
                <a16:creationId xmlns:a16="http://schemas.microsoft.com/office/drawing/2014/main" id="{D312AD1D-1BEC-9301-5DEB-8750C75F2ECE}"/>
              </a:ext>
            </a:extLst>
          </p:cNvPr>
          <p:cNvSpPr txBox="1"/>
          <p:nvPr/>
        </p:nvSpPr>
        <p:spPr>
          <a:xfrm>
            <a:off x="1168400" y="2220620"/>
            <a:ext cx="8686800" cy="3457421"/>
          </a:xfrm>
          <a:prstGeom prst="rect">
            <a:avLst/>
          </a:prstGeom>
          <a:noFill/>
        </p:spPr>
        <p:txBody>
          <a:bodyPr wrap="square">
            <a:spAutoFit/>
          </a:bodyPr>
          <a:lstStyle/>
          <a:p>
            <a:pPr marL="381019" indent="-381019">
              <a:spcAft>
                <a:spcPts val="800"/>
              </a:spcAft>
              <a:buFont typeface="Arial" panose="020B0604020202020204" pitchFamily="34" charset="0"/>
              <a:buChar char="•"/>
            </a:pPr>
            <a:r>
              <a:rPr lang="en-US" sz="2400"/>
              <a:t>Cumulative pass rates for first and second attempts for all candidates continue to be above 99% </a:t>
            </a:r>
          </a:p>
          <a:p>
            <a:pPr>
              <a:spcAft>
                <a:spcPts val="800"/>
              </a:spcAft>
            </a:pPr>
            <a:r>
              <a:rPr lang="en-US" sz="2400"/>
              <a:t>	</a:t>
            </a:r>
            <a:r>
              <a:rPr lang="en-US" sz="1867"/>
              <a:t>(Table 23, pg. 29)</a:t>
            </a:r>
            <a:endParaRPr lang="en-US" sz="2400"/>
          </a:p>
          <a:p>
            <a:pPr marL="381019" indent="-381019">
              <a:buFont typeface="Arial" panose="020B0604020202020204" pitchFamily="34" charset="0"/>
              <a:buChar char="•"/>
            </a:pPr>
            <a:r>
              <a:rPr lang="en-US" sz="2400"/>
              <a:t>2023-2024 first time pass rate on Site Visitation Project and Teaching Sample Project</a:t>
            </a:r>
          </a:p>
          <a:p>
            <a:pPr marL="800140" lvl="2" indent="-190510">
              <a:buSzPct val="50000"/>
              <a:buFont typeface="Arial" panose="020B0604020202020204" pitchFamily="34" charset="0"/>
              <a:buChar char="•"/>
            </a:pPr>
            <a:r>
              <a:rPr lang="en-US" sz="2400"/>
              <a:t>All subgroups: 80% or higher</a:t>
            </a:r>
          </a:p>
          <a:p>
            <a:pPr marL="800140" lvl="2" indent="-190510">
              <a:spcAft>
                <a:spcPts val="800"/>
              </a:spcAft>
              <a:buSzPct val="50000"/>
              <a:buFont typeface="Arial" panose="020B0604020202020204" pitchFamily="34" charset="0"/>
              <a:buChar char="•"/>
            </a:pPr>
            <a:r>
              <a:rPr lang="en-US" sz="2400"/>
              <a:t>Asian, Black, and Native American candidate: 100% </a:t>
            </a:r>
          </a:p>
          <a:p>
            <a:r>
              <a:rPr lang="en-US" sz="1867"/>
              <a:t>	(Tables 21-22, </a:t>
            </a:r>
            <a:r>
              <a:rPr lang="en-US" sz="1867" err="1"/>
              <a:t>pgs</a:t>
            </a:r>
            <a:r>
              <a:rPr lang="en-US" sz="1867"/>
              <a:t> 27-28) </a:t>
            </a:r>
          </a:p>
          <a:p>
            <a:endParaRPr lang="en-US" sz="1200"/>
          </a:p>
        </p:txBody>
      </p:sp>
      <p:sp>
        <p:nvSpPr>
          <p:cNvPr id="9" name="Slide Number Placeholder 8">
            <a:extLst>
              <a:ext uri="{FF2B5EF4-FFF2-40B4-BE49-F238E27FC236}">
                <a16:creationId xmlns:a16="http://schemas.microsoft.com/office/drawing/2014/main" id="{EC427B2A-1674-6EDA-1467-9466A915400F}"/>
              </a:ext>
            </a:extLst>
          </p:cNvPr>
          <p:cNvSpPr>
            <a:spLocks noGrp="1"/>
          </p:cNvSpPr>
          <p:nvPr>
            <p:ph type="sldNum" sz="quarter" idx="12"/>
          </p:nvPr>
        </p:nvSpPr>
        <p:spPr/>
        <p:txBody>
          <a:bodyPr/>
          <a:lstStyle/>
          <a:p>
            <a:pPr algn="r"/>
            <a:fld id="{8CF074CD-934D-404A-ACFA-C89B8DACAFC4}" type="slidenum">
              <a:rPr lang="en-US" smtClean="0"/>
              <a:pPr algn="r"/>
              <a:t>11</a:t>
            </a:fld>
            <a:endParaRPr lang="en-US"/>
          </a:p>
        </p:txBody>
      </p:sp>
    </p:spTree>
    <p:extLst>
      <p:ext uri="{BB962C8B-B14F-4D97-AF65-F5344CB8AC3E}">
        <p14:creationId xmlns:p14="http://schemas.microsoft.com/office/powerpoint/2010/main" val="88732867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8EDCA2-94BD-1D73-357E-479483A28ECF}"/>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5E137EBB-FD4C-E9D0-D80B-8FA84A4FB605}"/>
              </a:ext>
            </a:extLst>
          </p:cNvPr>
          <p:cNvSpPr>
            <a:spLocks noGrp="1" noRot="1" noMove="1" noResize="1" noEditPoints="1" noAdjustHandles="1" noChangeArrowheads="1" noChangeShapeType="1"/>
          </p:cNvSpPr>
          <p:nvPr/>
        </p:nvSpPr>
        <p:spPr>
          <a:xfrm>
            <a:off x="0" y="6468018"/>
            <a:ext cx="12192000" cy="389982"/>
          </a:xfrm>
          <a:custGeom>
            <a:avLst/>
            <a:gdLst/>
            <a:ahLst/>
            <a:cxnLst/>
            <a:rect l="l" t="t" r="r" b="b"/>
            <a:pathLst>
              <a:path w="18288000" h="584973">
                <a:moveTo>
                  <a:pt x="0" y="0"/>
                </a:moveTo>
                <a:lnTo>
                  <a:pt x="18288000" y="0"/>
                </a:lnTo>
                <a:lnTo>
                  <a:pt x="18288000" y="584973"/>
                </a:lnTo>
                <a:lnTo>
                  <a:pt x="0" y="584973"/>
                </a:lnTo>
                <a:lnTo>
                  <a:pt x="0" y="0"/>
                </a:lnTo>
                <a:close/>
              </a:path>
            </a:pathLst>
          </a:custGeom>
          <a:blipFill>
            <a:blip r:embed="rId2"/>
            <a:stretch>
              <a:fillRect t="-173053" b="-46846"/>
            </a:stretch>
          </a:blipFill>
        </p:spPr>
        <p:txBody>
          <a:bodyPr/>
          <a:lstStyle/>
          <a:p>
            <a:endParaRPr lang="en-US" sz="1200"/>
          </a:p>
        </p:txBody>
      </p:sp>
      <p:grpSp>
        <p:nvGrpSpPr>
          <p:cNvPr id="3" name="Group 3">
            <a:extLst>
              <a:ext uri="{FF2B5EF4-FFF2-40B4-BE49-F238E27FC236}">
                <a16:creationId xmlns:a16="http://schemas.microsoft.com/office/drawing/2014/main" id="{CA6351A4-8A58-AD69-93C8-F270AB5A497D}"/>
              </a:ext>
            </a:extLst>
          </p:cNvPr>
          <p:cNvGrpSpPr>
            <a:grpSpLocks noGrp="1" noUngrp="1" noRot="1" noMove="1" noResize="1"/>
          </p:cNvGrpSpPr>
          <p:nvPr/>
        </p:nvGrpSpPr>
        <p:grpSpPr>
          <a:xfrm>
            <a:off x="0" y="6325509"/>
            <a:ext cx="12192000" cy="142509"/>
            <a:chOff x="0" y="0"/>
            <a:chExt cx="4816593" cy="56300"/>
          </a:xfrm>
        </p:grpSpPr>
        <p:sp>
          <p:nvSpPr>
            <p:cNvPr id="4" name="Freeform 4">
              <a:extLst>
                <a:ext uri="{FF2B5EF4-FFF2-40B4-BE49-F238E27FC236}">
                  <a16:creationId xmlns:a16="http://schemas.microsoft.com/office/drawing/2014/main" id="{50B9D49F-112A-8590-D51E-917408D8366B}"/>
                </a:ext>
              </a:extLst>
            </p:cNvPr>
            <p:cNvSpPr>
              <a:spLocks noGrp="1" noRot="1" noMove="1" noResize="1" noEditPoints="1" noAdjustHandles="1" noChangeArrowheads="1" noChangeShapeType="1"/>
            </p:cNvSpPr>
            <p:nvPr/>
          </p:nvSpPr>
          <p:spPr>
            <a:xfrm>
              <a:off x="0" y="0"/>
              <a:ext cx="4816592" cy="56300"/>
            </a:xfrm>
            <a:custGeom>
              <a:avLst/>
              <a:gdLst/>
              <a:ahLst/>
              <a:cxnLst/>
              <a:rect l="l" t="t" r="r" b="b"/>
              <a:pathLst>
                <a:path w="4816592" h="56300">
                  <a:moveTo>
                    <a:pt x="0" y="0"/>
                  </a:moveTo>
                  <a:lnTo>
                    <a:pt x="4816592" y="0"/>
                  </a:lnTo>
                  <a:lnTo>
                    <a:pt x="4816592" y="56300"/>
                  </a:lnTo>
                  <a:lnTo>
                    <a:pt x="0" y="56300"/>
                  </a:lnTo>
                  <a:close/>
                </a:path>
              </a:pathLst>
            </a:custGeom>
            <a:solidFill>
              <a:srgbClr val="FAAC36"/>
            </a:solidFill>
          </p:spPr>
          <p:txBody>
            <a:bodyPr/>
            <a:lstStyle/>
            <a:p>
              <a:endParaRPr lang="en-US" sz="1200"/>
            </a:p>
          </p:txBody>
        </p:sp>
        <p:sp>
          <p:nvSpPr>
            <p:cNvPr id="5" name="TextBox 5">
              <a:extLst>
                <a:ext uri="{FF2B5EF4-FFF2-40B4-BE49-F238E27FC236}">
                  <a16:creationId xmlns:a16="http://schemas.microsoft.com/office/drawing/2014/main" id="{6BC97161-2EB5-E198-8922-B5E0856A2019}"/>
                </a:ext>
              </a:extLst>
            </p:cNvPr>
            <p:cNvSpPr txBox="1">
              <a:spLocks noGrp="1" noRot="1" noMove="1" noResize="1" noEditPoints="1" noAdjustHandles="1" noChangeArrowheads="1" noChangeShapeType="1"/>
            </p:cNvSpPr>
            <p:nvPr/>
          </p:nvSpPr>
          <p:spPr>
            <a:xfrm>
              <a:off x="0" y="-38100"/>
              <a:ext cx="4816593" cy="94400"/>
            </a:xfrm>
            <a:prstGeom prst="rect">
              <a:avLst/>
            </a:prstGeom>
          </p:spPr>
          <p:txBody>
            <a:bodyPr lIns="33867" tIns="33867" rIns="33867" bIns="33867" rtlCol="0" anchor="ctr"/>
            <a:lstStyle/>
            <a:p>
              <a:pPr algn="ctr">
                <a:lnSpc>
                  <a:spcPts val="1773"/>
                </a:lnSpc>
                <a:spcBef>
                  <a:spcPct val="0"/>
                </a:spcBef>
              </a:pPr>
              <a:endParaRPr sz="1200"/>
            </a:p>
          </p:txBody>
        </p:sp>
      </p:grpSp>
      <p:sp>
        <p:nvSpPr>
          <p:cNvPr id="6" name="Freeform 6">
            <a:extLst>
              <a:ext uri="{FF2B5EF4-FFF2-40B4-BE49-F238E27FC236}">
                <a16:creationId xmlns:a16="http://schemas.microsoft.com/office/drawing/2014/main" id="{76CAFDB7-E7D7-E6C7-2069-B8A452E6871A}"/>
              </a:ext>
            </a:extLst>
          </p:cNvPr>
          <p:cNvSpPr>
            <a:spLocks noGrp="1" noRot="1" noMove="1" noResize="1" noEditPoints="1" noAdjustHandles="1" noChangeArrowheads="1" noChangeShapeType="1"/>
          </p:cNvSpPr>
          <p:nvPr/>
        </p:nvSpPr>
        <p:spPr>
          <a:xfrm>
            <a:off x="145485" y="5301036"/>
            <a:ext cx="871164" cy="871164"/>
          </a:xfrm>
          <a:custGeom>
            <a:avLst/>
            <a:gdLst/>
            <a:ahLst/>
            <a:cxnLst/>
            <a:rect l="l" t="t" r="r" b="b"/>
            <a:pathLst>
              <a:path w="1306746" h="1306746">
                <a:moveTo>
                  <a:pt x="0" y="0"/>
                </a:moveTo>
                <a:lnTo>
                  <a:pt x="1306746" y="0"/>
                </a:lnTo>
                <a:lnTo>
                  <a:pt x="1306746" y="1306746"/>
                </a:lnTo>
                <a:lnTo>
                  <a:pt x="0" y="1306746"/>
                </a:lnTo>
                <a:lnTo>
                  <a:pt x="0" y="0"/>
                </a:lnTo>
                <a:close/>
              </a:path>
            </a:pathLst>
          </a:custGeom>
          <a:blipFill>
            <a:blip r:embed="rId3"/>
            <a:stretch>
              <a:fillRect/>
            </a:stretch>
          </a:blipFill>
        </p:spPr>
        <p:txBody>
          <a:bodyPr/>
          <a:lstStyle/>
          <a:p>
            <a:endParaRPr lang="en-US" sz="1200"/>
          </a:p>
        </p:txBody>
      </p:sp>
      <p:sp>
        <p:nvSpPr>
          <p:cNvPr id="7" name="Title 1">
            <a:extLst>
              <a:ext uri="{FF2B5EF4-FFF2-40B4-BE49-F238E27FC236}">
                <a16:creationId xmlns:a16="http://schemas.microsoft.com/office/drawing/2014/main" id="{77DDFE72-824D-18AE-D712-1F2D38D34D1B}"/>
              </a:ext>
            </a:extLst>
          </p:cNvPr>
          <p:cNvSpPr txBox="1">
            <a:spLocks/>
          </p:cNvSpPr>
          <p:nvPr/>
        </p:nvSpPr>
        <p:spPr>
          <a:xfrm>
            <a:off x="863600" y="469056"/>
            <a:ext cx="10261600" cy="871164"/>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b="1"/>
              <a:t>FAST: Areas of Concern</a:t>
            </a:r>
            <a:endParaRPr lang="en-US" sz="3600" b="1"/>
          </a:p>
        </p:txBody>
      </p:sp>
      <p:sp>
        <p:nvSpPr>
          <p:cNvPr id="12" name="TextBox 11">
            <a:extLst>
              <a:ext uri="{FF2B5EF4-FFF2-40B4-BE49-F238E27FC236}">
                <a16:creationId xmlns:a16="http://schemas.microsoft.com/office/drawing/2014/main" id="{4CBB5239-006F-E52D-56F5-448482DC4699}"/>
              </a:ext>
            </a:extLst>
          </p:cNvPr>
          <p:cNvSpPr txBox="1"/>
          <p:nvPr/>
        </p:nvSpPr>
        <p:spPr>
          <a:xfrm>
            <a:off x="1168400" y="1456800"/>
            <a:ext cx="8686800" cy="4360168"/>
          </a:xfrm>
          <a:prstGeom prst="rect">
            <a:avLst/>
          </a:prstGeom>
          <a:noFill/>
        </p:spPr>
        <p:txBody>
          <a:bodyPr wrap="square">
            <a:spAutoFit/>
          </a:bodyPr>
          <a:lstStyle/>
          <a:p>
            <a:pPr marL="304815" indent="-304815">
              <a:spcAft>
                <a:spcPts val="800"/>
              </a:spcAft>
              <a:buFont typeface="Arial" panose="020B0604020202020204" pitchFamily="34" charset="0"/>
              <a:buChar char="•"/>
            </a:pPr>
            <a:r>
              <a:rPr lang="en-US" sz="2400"/>
              <a:t>Candidates who identify as SE Asian continue to have lower first-time pass rates, especially on Teaching Sample Project</a:t>
            </a:r>
          </a:p>
          <a:p>
            <a:pPr marL="304815" indent="-304815">
              <a:spcAft>
                <a:spcPts val="800"/>
              </a:spcAft>
              <a:buFont typeface="Arial" panose="020B0604020202020204" pitchFamily="34" charset="0"/>
              <a:buChar char="•"/>
            </a:pPr>
            <a:r>
              <a:rPr lang="en-US" sz="2400"/>
              <a:t>Candidates who identify as Hispanic, White, or SE Asian continue to have lower first time pass rates overall</a:t>
            </a:r>
          </a:p>
          <a:p>
            <a:pPr marL="304815" indent="-304815">
              <a:buFont typeface="Arial" panose="020B0604020202020204" pitchFamily="34" charset="0"/>
              <a:buChar char="•"/>
            </a:pPr>
            <a:r>
              <a:rPr lang="en-US" sz="2400"/>
              <a:t>First time pass rates are lower on Teaching Sample Project than Site Visitation Project</a:t>
            </a:r>
          </a:p>
          <a:p>
            <a:pPr marL="609630" lvl="1" indent="-304815">
              <a:buFont typeface="Arial" panose="020B0604020202020204" pitchFamily="34" charset="0"/>
              <a:buChar char="•"/>
            </a:pPr>
            <a:r>
              <a:rPr lang="en-US" sz="2400"/>
              <a:t>Possible reasons:</a:t>
            </a:r>
          </a:p>
          <a:p>
            <a:pPr lvl="1"/>
            <a:r>
              <a:rPr lang="en-US" sz="2400"/>
              <a:t>	-Increased complexity</a:t>
            </a:r>
          </a:p>
          <a:p>
            <a:pPr lvl="1"/>
            <a:r>
              <a:rPr lang="en-US" sz="2400"/>
              <a:t>	-Increased amount of writing required</a:t>
            </a:r>
          </a:p>
          <a:p>
            <a:pPr lvl="1"/>
            <a:r>
              <a:rPr lang="en-US" sz="2400"/>
              <a:t>	-Completed while candidates also balancing final clinical 		practice and other coursework</a:t>
            </a:r>
          </a:p>
        </p:txBody>
      </p:sp>
      <p:sp>
        <p:nvSpPr>
          <p:cNvPr id="8" name="Slide Number Placeholder 7">
            <a:extLst>
              <a:ext uri="{FF2B5EF4-FFF2-40B4-BE49-F238E27FC236}">
                <a16:creationId xmlns:a16="http://schemas.microsoft.com/office/drawing/2014/main" id="{B2397FC9-0DCC-13A1-6EB2-A2F31C6815C1}"/>
              </a:ext>
            </a:extLst>
          </p:cNvPr>
          <p:cNvSpPr>
            <a:spLocks noGrp="1"/>
          </p:cNvSpPr>
          <p:nvPr>
            <p:ph type="sldNum" sz="quarter" idx="12"/>
          </p:nvPr>
        </p:nvSpPr>
        <p:spPr/>
        <p:txBody>
          <a:bodyPr/>
          <a:lstStyle/>
          <a:p>
            <a:pPr algn="r"/>
            <a:fld id="{8CF074CD-934D-404A-ACFA-C89B8DACAFC4}" type="slidenum">
              <a:rPr lang="en-US" smtClean="0"/>
              <a:pPr algn="r"/>
              <a:t>12</a:t>
            </a:fld>
            <a:endParaRPr lang="en-US"/>
          </a:p>
        </p:txBody>
      </p:sp>
    </p:spTree>
    <p:extLst>
      <p:ext uri="{BB962C8B-B14F-4D97-AF65-F5344CB8AC3E}">
        <p14:creationId xmlns:p14="http://schemas.microsoft.com/office/powerpoint/2010/main" val="360582866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015C23-392E-2C83-DC92-B284A55E4D8D}"/>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24A41DCF-FA3E-09BA-3A7B-6950D69E719D}"/>
              </a:ext>
            </a:extLst>
          </p:cNvPr>
          <p:cNvSpPr>
            <a:spLocks noGrp="1" noRot="1" noMove="1" noResize="1" noEditPoints="1" noAdjustHandles="1" noChangeArrowheads="1" noChangeShapeType="1"/>
          </p:cNvSpPr>
          <p:nvPr/>
        </p:nvSpPr>
        <p:spPr>
          <a:xfrm>
            <a:off x="0" y="6468018"/>
            <a:ext cx="12192000" cy="389982"/>
          </a:xfrm>
          <a:custGeom>
            <a:avLst/>
            <a:gdLst/>
            <a:ahLst/>
            <a:cxnLst/>
            <a:rect l="l" t="t" r="r" b="b"/>
            <a:pathLst>
              <a:path w="18288000" h="584973">
                <a:moveTo>
                  <a:pt x="0" y="0"/>
                </a:moveTo>
                <a:lnTo>
                  <a:pt x="18288000" y="0"/>
                </a:lnTo>
                <a:lnTo>
                  <a:pt x="18288000" y="584973"/>
                </a:lnTo>
                <a:lnTo>
                  <a:pt x="0" y="584973"/>
                </a:lnTo>
                <a:lnTo>
                  <a:pt x="0" y="0"/>
                </a:lnTo>
                <a:close/>
              </a:path>
            </a:pathLst>
          </a:custGeom>
          <a:blipFill>
            <a:blip r:embed="rId2"/>
            <a:stretch>
              <a:fillRect t="-173053" b="-46846"/>
            </a:stretch>
          </a:blipFill>
        </p:spPr>
        <p:txBody>
          <a:bodyPr/>
          <a:lstStyle/>
          <a:p>
            <a:endParaRPr lang="en-US" sz="1200"/>
          </a:p>
        </p:txBody>
      </p:sp>
      <p:grpSp>
        <p:nvGrpSpPr>
          <p:cNvPr id="3" name="Group 3">
            <a:extLst>
              <a:ext uri="{FF2B5EF4-FFF2-40B4-BE49-F238E27FC236}">
                <a16:creationId xmlns:a16="http://schemas.microsoft.com/office/drawing/2014/main" id="{FB82F445-E972-0AA4-8273-65C4CDF462DC}"/>
              </a:ext>
            </a:extLst>
          </p:cNvPr>
          <p:cNvGrpSpPr>
            <a:grpSpLocks noGrp="1" noUngrp="1" noRot="1" noMove="1" noResize="1"/>
          </p:cNvGrpSpPr>
          <p:nvPr/>
        </p:nvGrpSpPr>
        <p:grpSpPr>
          <a:xfrm>
            <a:off x="0" y="6325509"/>
            <a:ext cx="12192000" cy="142509"/>
            <a:chOff x="0" y="0"/>
            <a:chExt cx="4816593" cy="56300"/>
          </a:xfrm>
        </p:grpSpPr>
        <p:sp>
          <p:nvSpPr>
            <p:cNvPr id="4" name="Freeform 4">
              <a:extLst>
                <a:ext uri="{FF2B5EF4-FFF2-40B4-BE49-F238E27FC236}">
                  <a16:creationId xmlns:a16="http://schemas.microsoft.com/office/drawing/2014/main" id="{870AAADF-BBA8-DA6C-BF59-67BDC7F31938}"/>
                </a:ext>
              </a:extLst>
            </p:cNvPr>
            <p:cNvSpPr>
              <a:spLocks noGrp="1" noRot="1" noMove="1" noResize="1" noEditPoints="1" noAdjustHandles="1" noChangeArrowheads="1" noChangeShapeType="1"/>
            </p:cNvSpPr>
            <p:nvPr/>
          </p:nvSpPr>
          <p:spPr>
            <a:xfrm>
              <a:off x="0" y="0"/>
              <a:ext cx="4816592" cy="56300"/>
            </a:xfrm>
            <a:custGeom>
              <a:avLst/>
              <a:gdLst/>
              <a:ahLst/>
              <a:cxnLst/>
              <a:rect l="l" t="t" r="r" b="b"/>
              <a:pathLst>
                <a:path w="4816592" h="56300">
                  <a:moveTo>
                    <a:pt x="0" y="0"/>
                  </a:moveTo>
                  <a:lnTo>
                    <a:pt x="4816592" y="0"/>
                  </a:lnTo>
                  <a:lnTo>
                    <a:pt x="4816592" y="56300"/>
                  </a:lnTo>
                  <a:lnTo>
                    <a:pt x="0" y="56300"/>
                  </a:lnTo>
                  <a:close/>
                </a:path>
              </a:pathLst>
            </a:custGeom>
            <a:solidFill>
              <a:srgbClr val="FAAC36"/>
            </a:solidFill>
          </p:spPr>
          <p:txBody>
            <a:bodyPr/>
            <a:lstStyle/>
            <a:p>
              <a:endParaRPr lang="en-US" sz="1200"/>
            </a:p>
          </p:txBody>
        </p:sp>
        <p:sp>
          <p:nvSpPr>
            <p:cNvPr id="5" name="TextBox 5">
              <a:extLst>
                <a:ext uri="{FF2B5EF4-FFF2-40B4-BE49-F238E27FC236}">
                  <a16:creationId xmlns:a16="http://schemas.microsoft.com/office/drawing/2014/main" id="{59EB2594-A4F6-4F09-2F2F-E3E0E3387E09}"/>
                </a:ext>
              </a:extLst>
            </p:cNvPr>
            <p:cNvSpPr txBox="1">
              <a:spLocks noGrp="1" noRot="1" noMove="1" noResize="1" noEditPoints="1" noAdjustHandles="1" noChangeArrowheads="1" noChangeShapeType="1"/>
            </p:cNvSpPr>
            <p:nvPr/>
          </p:nvSpPr>
          <p:spPr>
            <a:xfrm>
              <a:off x="0" y="-38100"/>
              <a:ext cx="4816593" cy="94400"/>
            </a:xfrm>
            <a:prstGeom prst="rect">
              <a:avLst/>
            </a:prstGeom>
          </p:spPr>
          <p:txBody>
            <a:bodyPr lIns="33867" tIns="33867" rIns="33867" bIns="33867" rtlCol="0" anchor="ctr"/>
            <a:lstStyle/>
            <a:p>
              <a:pPr algn="ctr">
                <a:lnSpc>
                  <a:spcPts val="1773"/>
                </a:lnSpc>
                <a:spcBef>
                  <a:spcPct val="0"/>
                </a:spcBef>
              </a:pPr>
              <a:endParaRPr sz="1200"/>
            </a:p>
          </p:txBody>
        </p:sp>
      </p:grpSp>
      <p:sp>
        <p:nvSpPr>
          <p:cNvPr id="6" name="Freeform 6">
            <a:extLst>
              <a:ext uri="{FF2B5EF4-FFF2-40B4-BE49-F238E27FC236}">
                <a16:creationId xmlns:a16="http://schemas.microsoft.com/office/drawing/2014/main" id="{7B9E9FCA-9B43-6BF9-27B3-121BDCE409D4}"/>
              </a:ext>
            </a:extLst>
          </p:cNvPr>
          <p:cNvSpPr>
            <a:spLocks noGrp="1" noRot="1" noMove="1" noResize="1" noEditPoints="1" noAdjustHandles="1" noChangeArrowheads="1" noChangeShapeType="1"/>
          </p:cNvSpPr>
          <p:nvPr/>
        </p:nvSpPr>
        <p:spPr>
          <a:xfrm>
            <a:off x="145485" y="5301036"/>
            <a:ext cx="871164" cy="871164"/>
          </a:xfrm>
          <a:custGeom>
            <a:avLst/>
            <a:gdLst/>
            <a:ahLst/>
            <a:cxnLst/>
            <a:rect l="l" t="t" r="r" b="b"/>
            <a:pathLst>
              <a:path w="1306746" h="1306746">
                <a:moveTo>
                  <a:pt x="0" y="0"/>
                </a:moveTo>
                <a:lnTo>
                  <a:pt x="1306746" y="0"/>
                </a:lnTo>
                <a:lnTo>
                  <a:pt x="1306746" y="1306746"/>
                </a:lnTo>
                <a:lnTo>
                  <a:pt x="0" y="1306746"/>
                </a:lnTo>
                <a:lnTo>
                  <a:pt x="0" y="0"/>
                </a:lnTo>
                <a:close/>
              </a:path>
            </a:pathLst>
          </a:custGeom>
          <a:blipFill>
            <a:blip r:embed="rId3"/>
            <a:stretch>
              <a:fillRect/>
            </a:stretch>
          </a:blipFill>
        </p:spPr>
        <p:txBody>
          <a:bodyPr/>
          <a:lstStyle/>
          <a:p>
            <a:endParaRPr lang="en-US" sz="1200"/>
          </a:p>
        </p:txBody>
      </p:sp>
      <p:sp>
        <p:nvSpPr>
          <p:cNvPr id="7" name="Title 1">
            <a:extLst>
              <a:ext uri="{FF2B5EF4-FFF2-40B4-BE49-F238E27FC236}">
                <a16:creationId xmlns:a16="http://schemas.microsoft.com/office/drawing/2014/main" id="{227BAE49-F1BA-A066-7D61-55EFFD5937A0}"/>
              </a:ext>
            </a:extLst>
          </p:cNvPr>
          <p:cNvSpPr txBox="1">
            <a:spLocks/>
          </p:cNvSpPr>
          <p:nvPr/>
        </p:nvSpPr>
        <p:spPr>
          <a:xfrm>
            <a:off x="863600" y="343512"/>
            <a:ext cx="10261600" cy="871164"/>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b="1"/>
              <a:t>FAST: Next Steps</a:t>
            </a:r>
            <a:endParaRPr lang="en-US" sz="3600" b="1"/>
          </a:p>
        </p:txBody>
      </p:sp>
      <p:sp>
        <p:nvSpPr>
          <p:cNvPr id="12" name="TextBox 11">
            <a:extLst>
              <a:ext uri="{FF2B5EF4-FFF2-40B4-BE49-F238E27FC236}">
                <a16:creationId xmlns:a16="http://schemas.microsoft.com/office/drawing/2014/main" id="{1B91A5F7-EB17-306A-5B7D-B5BF45042F1F}"/>
              </a:ext>
            </a:extLst>
          </p:cNvPr>
          <p:cNvSpPr txBox="1"/>
          <p:nvPr/>
        </p:nvSpPr>
        <p:spPr>
          <a:xfrm>
            <a:off x="1066800" y="1214676"/>
            <a:ext cx="9753600" cy="4428648"/>
          </a:xfrm>
          <a:prstGeom prst="rect">
            <a:avLst/>
          </a:prstGeom>
          <a:noFill/>
        </p:spPr>
        <p:txBody>
          <a:bodyPr wrap="square">
            <a:spAutoFit/>
          </a:bodyPr>
          <a:lstStyle/>
          <a:p>
            <a:pPr marL="20321">
              <a:buClr>
                <a:schemeClr val="dk1"/>
              </a:buClr>
              <a:buSzPts val="2400"/>
            </a:pPr>
            <a:r>
              <a:rPr lang="en-US" sz="2133" b="1"/>
              <a:t>Model Development</a:t>
            </a:r>
          </a:p>
          <a:p>
            <a:pPr marL="210831" indent="-190510">
              <a:spcAft>
                <a:spcPts val="400"/>
              </a:spcAft>
              <a:buClr>
                <a:schemeClr val="dk1"/>
              </a:buClr>
              <a:buSzPts val="2400"/>
              <a:buFont typeface="Arial" panose="020B0604020202020204" pitchFamily="34" charset="0"/>
              <a:buChar char="•"/>
            </a:pPr>
            <a:r>
              <a:rPr lang="en-US" sz="2133"/>
              <a:t>Currently completing pilot of FAST 3.0 for Multiple Subject, which includes a revised Site Visitation Project that includes a Literacy Performance Assessment</a:t>
            </a:r>
          </a:p>
          <a:p>
            <a:pPr marL="210831" indent="-190510">
              <a:spcAft>
                <a:spcPts val="400"/>
              </a:spcAft>
              <a:buClr>
                <a:schemeClr val="dk1"/>
              </a:buClr>
              <a:buSzPts val="2400"/>
              <a:buFont typeface="Arial" panose="020B0604020202020204" pitchFamily="34" charset="0"/>
              <a:buChar char="•"/>
            </a:pPr>
            <a:r>
              <a:rPr lang="en-US" sz="2133"/>
              <a:t>Seeking approval to pilot FAST 3.0 for Education Specialist: Mild-to-Moderate Support Needs and Extensive Support Needs in Spring 2025</a:t>
            </a:r>
          </a:p>
          <a:p>
            <a:pPr marL="210831" indent="-190510">
              <a:spcAft>
                <a:spcPts val="400"/>
              </a:spcAft>
              <a:buClr>
                <a:schemeClr val="dk1"/>
              </a:buClr>
              <a:buSzPts val="2400"/>
              <a:buFont typeface="Arial" panose="020B0604020202020204" pitchFamily="34" charset="0"/>
              <a:buChar char="•"/>
            </a:pPr>
            <a:r>
              <a:rPr lang="en-US" sz="2133"/>
              <a:t>Planning to develop FAST for PK-3 candidates, with hopes to pilot in 2025-2026</a:t>
            </a:r>
          </a:p>
          <a:p>
            <a:pPr marL="20321">
              <a:spcBef>
                <a:spcPts val="1067"/>
              </a:spcBef>
              <a:buClr>
                <a:schemeClr val="dk1"/>
              </a:buClr>
              <a:buSzPts val="2400"/>
            </a:pPr>
            <a:r>
              <a:rPr lang="en-US" sz="2133" b="1"/>
              <a:t>Model Revisions</a:t>
            </a:r>
          </a:p>
          <a:p>
            <a:pPr marL="210831" indent="-190510">
              <a:spcAft>
                <a:spcPts val="400"/>
              </a:spcAft>
              <a:buClr>
                <a:schemeClr val="dk1"/>
              </a:buClr>
              <a:buSzPts val="2400"/>
              <a:buFont typeface="Arial" panose="020B0604020202020204" pitchFamily="34" charset="0"/>
              <a:buChar char="•"/>
            </a:pPr>
            <a:r>
              <a:rPr lang="en-US" sz="2133"/>
              <a:t>Considering ways to revise current tasks to support candidate’s increased attention to issues of equity and implementation of culturally sustaining pedagogy</a:t>
            </a:r>
          </a:p>
          <a:p>
            <a:pPr marL="210831" indent="-190510">
              <a:spcAft>
                <a:spcPts val="400"/>
              </a:spcAft>
              <a:buClr>
                <a:schemeClr val="dk1"/>
              </a:buClr>
              <a:buSzPts val="2400"/>
              <a:buFont typeface="Arial" panose="020B0604020202020204" pitchFamily="34" charset="0"/>
              <a:buChar char="•"/>
            </a:pPr>
            <a:r>
              <a:rPr lang="en-US" sz="2133"/>
              <a:t>Considering ways to make tasks themselves more equitable</a:t>
            </a:r>
          </a:p>
          <a:p>
            <a:pPr marL="210831" indent="-190510">
              <a:spcAft>
                <a:spcPts val="400"/>
              </a:spcAft>
              <a:buClr>
                <a:schemeClr val="dk1"/>
              </a:buClr>
              <a:buSzPts val="2400"/>
              <a:buFont typeface="Arial" panose="020B0604020202020204" pitchFamily="34" charset="0"/>
              <a:buChar char="•"/>
            </a:pPr>
            <a:r>
              <a:rPr lang="en-US" sz="2133"/>
              <a:t>Continuing to collect data on candidate performance from those scoring to inform programmatic improvements</a:t>
            </a:r>
          </a:p>
        </p:txBody>
      </p:sp>
      <p:sp>
        <p:nvSpPr>
          <p:cNvPr id="8" name="Slide Number Placeholder 7">
            <a:extLst>
              <a:ext uri="{FF2B5EF4-FFF2-40B4-BE49-F238E27FC236}">
                <a16:creationId xmlns:a16="http://schemas.microsoft.com/office/drawing/2014/main" id="{2F2E38B7-34F1-F8EC-95BB-ADE25AE16835}"/>
              </a:ext>
            </a:extLst>
          </p:cNvPr>
          <p:cNvSpPr>
            <a:spLocks noGrp="1"/>
          </p:cNvSpPr>
          <p:nvPr>
            <p:ph type="sldNum" sz="quarter" idx="12"/>
          </p:nvPr>
        </p:nvSpPr>
        <p:spPr/>
        <p:txBody>
          <a:bodyPr/>
          <a:lstStyle/>
          <a:p>
            <a:pPr algn="r"/>
            <a:fld id="{8CF074CD-934D-404A-ACFA-C89B8DACAFC4}" type="slidenum">
              <a:rPr lang="en-US" smtClean="0"/>
              <a:pPr algn="r"/>
              <a:t>13</a:t>
            </a:fld>
            <a:endParaRPr lang="en-US"/>
          </a:p>
        </p:txBody>
      </p:sp>
    </p:spTree>
    <p:extLst>
      <p:ext uri="{BB962C8B-B14F-4D97-AF65-F5344CB8AC3E}">
        <p14:creationId xmlns:p14="http://schemas.microsoft.com/office/powerpoint/2010/main" val="323830356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F02159-0FA1-F4DA-D809-14F46E629039}"/>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AF586E66-B5BF-59F2-E409-435CD73049E5}"/>
              </a:ext>
            </a:extLst>
          </p:cNvPr>
          <p:cNvSpPr>
            <a:spLocks noGrp="1" noRot="1" noMove="1" noResize="1" noEditPoints="1" noAdjustHandles="1" noChangeArrowheads="1" noChangeShapeType="1"/>
          </p:cNvSpPr>
          <p:nvPr/>
        </p:nvSpPr>
        <p:spPr>
          <a:xfrm>
            <a:off x="0" y="6468018"/>
            <a:ext cx="12192000" cy="389982"/>
          </a:xfrm>
          <a:custGeom>
            <a:avLst/>
            <a:gdLst/>
            <a:ahLst/>
            <a:cxnLst/>
            <a:rect l="l" t="t" r="r" b="b"/>
            <a:pathLst>
              <a:path w="18288000" h="584973">
                <a:moveTo>
                  <a:pt x="0" y="0"/>
                </a:moveTo>
                <a:lnTo>
                  <a:pt x="18288000" y="0"/>
                </a:lnTo>
                <a:lnTo>
                  <a:pt x="18288000" y="584973"/>
                </a:lnTo>
                <a:lnTo>
                  <a:pt x="0" y="584973"/>
                </a:lnTo>
                <a:lnTo>
                  <a:pt x="0" y="0"/>
                </a:lnTo>
                <a:close/>
              </a:path>
            </a:pathLst>
          </a:custGeom>
          <a:blipFill>
            <a:blip r:embed="rId2"/>
            <a:stretch>
              <a:fillRect t="-173053" b="-46846"/>
            </a:stretch>
          </a:blipFill>
        </p:spPr>
        <p:txBody>
          <a:bodyPr/>
          <a:lstStyle/>
          <a:p>
            <a:endParaRPr lang="en-US" sz="1200"/>
          </a:p>
        </p:txBody>
      </p:sp>
      <p:grpSp>
        <p:nvGrpSpPr>
          <p:cNvPr id="3" name="Group 3">
            <a:extLst>
              <a:ext uri="{FF2B5EF4-FFF2-40B4-BE49-F238E27FC236}">
                <a16:creationId xmlns:a16="http://schemas.microsoft.com/office/drawing/2014/main" id="{980D19AC-0142-07B1-4FE3-0EA2F2A01192}"/>
              </a:ext>
            </a:extLst>
          </p:cNvPr>
          <p:cNvGrpSpPr>
            <a:grpSpLocks noGrp="1" noUngrp="1" noRot="1" noMove="1" noResize="1"/>
          </p:cNvGrpSpPr>
          <p:nvPr/>
        </p:nvGrpSpPr>
        <p:grpSpPr>
          <a:xfrm>
            <a:off x="0" y="6325509"/>
            <a:ext cx="12192000" cy="142509"/>
            <a:chOff x="0" y="0"/>
            <a:chExt cx="4816593" cy="56300"/>
          </a:xfrm>
        </p:grpSpPr>
        <p:sp>
          <p:nvSpPr>
            <p:cNvPr id="4" name="Freeform 4">
              <a:extLst>
                <a:ext uri="{FF2B5EF4-FFF2-40B4-BE49-F238E27FC236}">
                  <a16:creationId xmlns:a16="http://schemas.microsoft.com/office/drawing/2014/main" id="{B08FA486-32D2-0056-6683-C93457F887F3}"/>
                </a:ext>
              </a:extLst>
            </p:cNvPr>
            <p:cNvSpPr>
              <a:spLocks noGrp="1" noRot="1" noMove="1" noResize="1" noEditPoints="1" noAdjustHandles="1" noChangeArrowheads="1" noChangeShapeType="1"/>
            </p:cNvSpPr>
            <p:nvPr/>
          </p:nvSpPr>
          <p:spPr>
            <a:xfrm>
              <a:off x="0" y="0"/>
              <a:ext cx="4816592" cy="56300"/>
            </a:xfrm>
            <a:custGeom>
              <a:avLst/>
              <a:gdLst/>
              <a:ahLst/>
              <a:cxnLst/>
              <a:rect l="l" t="t" r="r" b="b"/>
              <a:pathLst>
                <a:path w="4816592" h="56300">
                  <a:moveTo>
                    <a:pt x="0" y="0"/>
                  </a:moveTo>
                  <a:lnTo>
                    <a:pt x="4816592" y="0"/>
                  </a:lnTo>
                  <a:lnTo>
                    <a:pt x="4816592" y="56300"/>
                  </a:lnTo>
                  <a:lnTo>
                    <a:pt x="0" y="56300"/>
                  </a:lnTo>
                  <a:close/>
                </a:path>
              </a:pathLst>
            </a:custGeom>
            <a:solidFill>
              <a:srgbClr val="FAAC36"/>
            </a:solidFill>
          </p:spPr>
          <p:txBody>
            <a:bodyPr/>
            <a:lstStyle/>
            <a:p>
              <a:endParaRPr lang="en-US" sz="1200"/>
            </a:p>
          </p:txBody>
        </p:sp>
        <p:sp>
          <p:nvSpPr>
            <p:cNvPr id="5" name="TextBox 5">
              <a:extLst>
                <a:ext uri="{FF2B5EF4-FFF2-40B4-BE49-F238E27FC236}">
                  <a16:creationId xmlns:a16="http://schemas.microsoft.com/office/drawing/2014/main" id="{33D14AAB-AA56-9224-5068-89639CD95416}"/>
                </a:ext>
              </a:extLst>
            </p:cNvPr>
            <p:cNvSpPr txBox="1">
              <a:spLocks noGrp="1" noRot="1" noMove="1" noResize="1" noEditPoints="1" noAdjustHandles="1" noChangeArrowheads="1" noChangeShapeType="1"/>
            </p:cNvSpPr>
            <p:nvPr/>
          </p:nvSpPr>
          <p:spPr>
            <a:xfrm>
              <a:off x="0" y="-38100"/>
              <a:ext cx="4816593" cy="94400"/>
            </a:xfrm>
            <a:prstGeom prst="rect">
              <a:avLst/>
            </a:prstGeom>
          </p:spPr>
          <p:txBody>
            <a:bodyPr lIns="33867" tIns="33867" rIns="33867" bIns="33867" rtlCol="0" anchor="ctr"/>
            <a:lstStyle/>
            <a:p>
              <a:pPr algn="ctr">
                <a:lnSpc>
                  <a:spcPts val="1773"/>
                </a:lnSpc>
                <a:spcBef>
                  <a:spcPct val="0"/>
                </a:spcBef>
              </a:pPr>
              <a:endParaRPr sz="1200"/>
            </a:p>
          </p:txBody>
        </p:sp>
      </p:grpSp>
      <p:sp>
        <p:nvSpPr>
          <p:cNvPr id="6" name="Freeform 6">
            <a:extLst>
              <a:ext uri="{FF2B5EF4-FFF2-40B4-BE49-F238E27FC236}">
                <a16:creationId xmlns:a16="http://schemas.microsoft.com/office/drawing/2014/main" id="{4A0B4FF0-F3F7-EC42-C900-6EC9C0E6E00C}"/>
              </a:ext>
            </a:extLst>
          </p:cNvPr>
          <p:cNvSpPr>
            <a:spLocks noGrp="1" noRot="1" noMove="1" noResize="1" noEditPoints="1" noAdjustHandles="1" noChangeArrowheads="1" noChangeShapeType="1"/>
          </p:cNvSpPr>
          <p:nvPr/>
        </p:nvSpPr>
        <p:spPr>
          <a:xfrm>
            <a:off x="145485" y="5301036"/>
            <a:ext cx="871164" cy="871164"/>
          </a:xfrm>
          <a:custGeom>
            <a:avLst/>
            <a:gdLst/>
            <a:ahLst/>
            <a:cxnLst/>
            <a:rect l="l" t="t" r="r" b="b"/>
            <a:pathLst>
              <a:path w="1306746" h="1306746">
                <a:moveTo>
                  <a:pt x="0" y="0"/>
                </a:moveTo>
                <a:lnTo>
                  <a:pt x="1306746" y="0"/>
                </a:lnTo>
                <a:lnTo>
                  <a:pt x="1306746" y="1306746"/>
                </a:lnTo>
                <a:lnTo>
                  <a:pt x="0" y="1306746"/>
                </a:lnTo>
                <a:lnTo>
                  <a:pt x="0" y="0"/>
                </a:lnTo>
                <a:close/>
              </a:path>
            </a:pathLst>
          </a:custGeom>
          <a:blipFill>
            <a:blip r:embed="rId3"/>
            <a:stretch>
              <a:fillRect/>
            </a:stretch>
          </a:blipFill>
        </p:spPr>
        <p:txBody>
          <a:bodyPr/>
          <a:lstStyle/>
          <a:p>
            <a:endParaRPr lang="en-US" sz="1200"/>
          </a:p>
        </p:txBody>
      </p:sp>
      <p:sp>
        <p:nvSpPr>
          <p:cNvPr id="7" name="Title 1">
            <a:extLst>
              <a:ext uri="{FF2B5EF4-FFF2-40B4-BE49-F238E27FC236}">
                <a16:creationId xmlns:a16="http://schemas.microsoft.com/office/drawing/2014/main" id="{AAD8B93A-6595-2867-378E-6C08EA453CF7}"/>
              </a:ext>
            </a:extLst>
          </p:cNvPr>
          <p:cNvSpPr txBox="1">
            <a:spLocks/>
          </p:cNvSpPr>
          <p:nvPr/>
        </p:nvSpPr>
        <p:spPr>
          <a:xfrm>
            <a:off x="863600" y="469056"/>
            <a:ext cx="9601200" cy="1131144"/>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3200" b="1"/>
              <a:t>Workgroup to Review the Design and Implementation of Teaching Performance Assessments (RDI-TPA)</a:t>
            </a:r>
            <a:endParaRPr lang="en-US" sz="2667" b="1"/>
          </a:p>
        </p:txBody>
      </p:sp>
      <p:sp>
        <p:nvSpPr>
          <p:cNvPr id="12" name="TextBox 11">
            <a:extLst>
              <a:ext uri="{FF2B5EF4-FFF2-40B4-BE49-F238E27FC236}">
                <a16:creationId xmlns:a16="http://schemas.microsoft.com/office/drawing/2014/main" id="{5FFDC380-D8FA-02FC-EFF5-FF0CC07A03F5}"/>
              </a:ext>
            </a:extLst>
          </p:cNvPr>
          <p:cNvSpPr txBox="1"/>
          <p:nvPr/>
        </p:nvSpPr>
        <p:spPr>
          <a:xfrm>
            <a:off x="1016649" y="2058744"/>
            <a:ext cx="9753600" cy="2554930"/>
          </a:xfrm>
          <a:prstGeom prst="rect">
            <a:avLst/>
          </a:prstGeom>
          <a:noFill/>
        </p:spPr>
        <p:txBody>
          <a:bodyPr wrap="square">
            <a:spAutoFit/>
          </a:bodyPr>
          <a:lstStyle/>
          <a:p>
            <a:r>
              <a:rPr lang="en-US" sz="2667" b="1"/>
              <a:t>Purpose: </a:t>
            </a:r>
            <a:r>
              <a:rPr lang="en-US" sz="2667"/>
              <a:t>The Commission directed staff to convene an expert workgroup to evaluate the design and implementation of the state's current teaching performance assessments. The objective is to ensure that these assessments are valid, authentic, formative in nature, embedded in preparation, and contribute to program improvement through the accreditation system.</a:t>
            </a:r>
          </a:p>
        </p:txBody>
      </p:sp>
      <p:sp>
        <p:nvSpPr>
          <p:cNvPr id="8" name="Slide Number Placeholder 7">
            <a:extLst>
              <a:ext uri="{FF2B5EF4-FFF2-40B4-BE49-F238E27FC236}">
                <a16:creationId xmlns:a16="http://schemas.microsoft.com/office/drawing/2014/main" id="{BB964AFC-1980-E18E-7466-0B6FEFC27603}"/>
              </a:ext>
            </a:extLst>
          </p:cNvPr>
          <p:cNvSpPr>
            <a:spLocks noGrp="1"/>
          </p:cNvSpPr>
          <p:nvPr>
            <p:ph type="sldNum" sz="quarter" idx="12"/>
          </p:nvPr>
        </p:nvSpPr>
        <p:spPr/>
        <p:txBody>
          <a:bodyPr/>
          <a:lstStyle/>
          <a:p>
            <a:pPr algn="r"/>
            <a:fld id="{8CF074CD-934D-404A-ACFA-C89B8DACAFC4}" type="slidenum">
              <a:rPr lang="en-US" smtClean="0"/>
              <a:pPr algn="r"/>
              <a:t>14</a:t>
            </a:fld>
            <a:endParaRPr lang="en-US"/>
          </a:p>
        </p:txBody>
      </p:sp>
    </p:spTree>
    <p:extLst>
      <p:ext uri="{BB962C8B-B14F-4D97-AF65-F5344CB8AC3E}">
        <p14:creationId xmlns:p14="http://schemas.microsoft.com/office/powerpoint/2010/main" val="278372161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147458-3BB5-87AD-91F1-DE649847F6D8}"/>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D0405141-169E-E9AF-1049-2EAFD1484C56}"/>
              </a:ext>
            </a:extLst>
          </p:cNvPr>
          <p:cNvSpPr>
            <a:spLocks noGrp="1" noRot="1" noMove="1" noResize="1" noEditPoints="1" noAdjustHandles="1" noChangeArrowheads="1" noChangeShapeType="1"/>
          </p:cNvSpPr>
          <p:nvPr/>
        </p:nvSpPr>
        <p:spPr>
          <a:xfrm>
            <a:off x="0" y="6468018"/>
            <a:ext cx="12192000" cy="389982"/>
          </a:xfrm>
          <a:custGeom>
            <a:avLst/>
            <a:gdLst/>
            <a:ahLst/>
            <a:cxnLst/>
            <a:rect l="l" t="t" r="r" b="b"/>
            <a:pathLst>
              <a:path w="18288000" h="584973">
                <a:moveTo>
                  <a:pt x="0" y="0"/>
                </a:moveTo>
                <a:lnTo>
                  <a:pt x="18288000" y="0"/>
                </a:lnTo>
                <a:lnTo>
                  <a:pt x="18288000" y="584973"/>
                </a:lnTo>
                <a:lnTo>
                  <a:pt x="0" y="584973"/>
                </a:lnTo>
                <a:lnTo>
                  <a:pt x="0" y="0"/>
                </a:lnTo>
                <a:close/>
              </a:path>
            </a:pathLst>
          </a:custGeom>
          <a:blipFill>
            <a:blip r:embed="rId2"/>
            <a:stretch>
              <a:fillRect t="-173053" b="-46846"/>
            </a:stretch>
          </a:blipFill>
        </p:spPr>
        <p:txBody>
          <a:bodyPr/>
          <a:lstStyle/>
          <a:p>
            <a:endParaRPr lang="en-US" sz="1200"/>
          </a:p>
        </p:txBody>
      </p:sp>
      <p:grpSp>
        <p:nvGrpSpPr>
          <p:cNvPr id="3" name="Group 3">
            <a:extLst>
              <a:ext uri="{FF2B5EF4-FFF2-40B4-BE49-F238E27FC236}">
                <a16:creationId xmlns:a16="http://schemas.microsoft.com/office/drawing/2014/main" id="{89FA6A68-21DB-BAEA-EFD6-6C374B066721}"/>
              </a:ext>
            </a:extLst>
          </p:cNvPr>
          <p:cNvGrpSpPr>
            <a:grpSpLocks noGrp="1" noUngrp="1" noRot="1" noMove="1" noResize="1"/>
          </p:cNvGrpSpPr>
          <p:nvPr/>
        </p:nvGrpSpPr>
        <p:grpSpPr>
          <a:xfrm>
            <a:off x="0" y="6325509"/>
            <a:ext cx="12192000" cy="142509"/>
            <a:chOff x="0" y="0"/>
            <a:chExt cx="4816593" cy="56300"/>
          </a:xfrm>
        </p:grpSpPr>
        <p:sp>
          <p:nvSpPr>
            <p:cNvPr id="4" name="Freeform 4">
              <a:extLst>
                <a:ext uri="{FF2B5EF4-FFF2-40B4-BE49-F238E27FC236}">
                  <a16:creationId xmlns:a16="http://schemas.microsoft.com/office/drawing/2014/main" id="{B32CAF99-01DB-1876-94C9-7C526E563D4F}"/>
                </a:ext>
              </a:extLst>
            </p:cNvPr>
            <p:cNvSpPr>
              <a:spLocks noGrp="1" noRot="1" noMove="1" noResize="1" noEditPoints="1" noAdjustHandles="1" noChangeArrowheads="1" noChangeShapeType="1"/>
            </p:cNvSpPr>
            <p:nvPr/>
          </p:nvSpPr>
          <p:spPr>
            <a:xfrm>
              <a:off x="0" y="0"/>
              <a:ext cx="4816592" cy="56300"/>
            </a:xfrm>
            <a:custGeom>
              <a:avLst/>
              <a:gdLst/>
              <a:ahLst/>
              <a:cxnLst/>
              <a:rect l="l" t="t" r="r" b="b"/>
              <a:pathLst>
                <a:path w="4816592" h="56300">
                  <a:moveTo>
                    <a:pt x="0" y="0"/>
                  </a:moveTo>
                  <a:lnTo>
                    <a:pt x="4816592" y="0"/>
                  </a:lnTo>
                  <a:lnTo>
                    <a:pt x="4816592" y="56300"/>
                  </a:lnTo>
                  <a:lnTo>
                    <a:pt x="0" y="56300"/>
                  </a:lnTo>
                  <a:close/>
                </a:path>
              </a:pathLst>
            </a:custGeom>
            <a:solidFill>
              <a:srgbClr val="FAAC36"/>
            </a:solidFill>
          </p:spPr>
          <p:txBody>
            <a:bodyPr/>
            <a:lstStyle/>
            <a:p>
              <a:endParaRPr lang="en-US" sz="1200"/>
            </a:p>
          </p:txBody>
        </p:sp>
        <p:sp>
          <p:nvSpPr>
            <p:cNvPr id="5" name="TextBox 5">
              <a:extLst>
                <a:ext uri="{FF2B5EF4-FFF2-40B4-BE49-F238E27FC236}">
                  <a16:creationId xmlns:a16="http://schemas.microsoft.com/office/drawing/2014/main" id="{50FAB180-996F-B9C4-E1B3-1F5C10A3581A}"/>
                </a:ext>
              </a:extLst>
            </p:cNvPr>
            <p:cNvSpPr txBox="1">
              <a:spLocks noGrp="1" noRot="1" noMove="1" noResize="1" noEditPoints="1" noAdjustHandles="1" noChangeArrowheads="1" noChangeShapeType="1"/>
            </p:cNvSpPr>
            <p:nvPr/>
          </p:nvSpPr>
          <p:spPr>
            <a:xfrm>
              <a:off x="0" y="-38100"/>
              <a:ext cx="4816593" cy="94400"/>
            </a:xfrm>
            <a:prstGeom prst="rect">
              <a:avLst/>
            </a:prstGeom>
          </p:spPr>
          <p:txBody>
            <a:bodyPr lIns="33867" tIns="33867" rIns="33867" bIns="33867" rtlCol="0" anchor="ctr"/>
            <a:lstStyle/>
            <a:p>
              <a:pPr algn="ctr">
                <a:lnSpc>
                  <a:spcPts val="1773"/>
                </a:lnSpc>
                <a:spcBef>
                  <a:spcPct val="0"/>
                </a:spcBef>
              </a:pPr>
              <a:endParaRPr sz="1200"/>
            </a:p>
          </p:txBody>
        </p:sp>
      </p:grpSp>
      <p:sp>
        <p:nvSpPr>
          <p:cNvPr id="6" name="Freeform 6">
            <a:extLst>
              <a:ext uri="{FF2B5EF4-FFF2-40B4-BE49-F238E27FC236}">
                <a16:creationId xmlns:a16="http://schemas.microsoft.com/office/drawing/2014/main" id="{C0904EF8-C0CB-CE30-1812-8DC402F8EA72}"/>
              </a:ext>
            </a:extLst>
          </p:cNvPr>
          <p:cNvSpPr>
            <a:spLocks noGrp="1" noRot="1" noMove="1" noResize="1" noEditPoints="1" noAdjustHandles="1" noChangeArrowheads="1" noChangeShapeType="1"/>
          </p:cNvSpPr>
          <p:nvPr/>
        </p:nvSpPr>
        <p:spPr>
          <a:xfrm>
            <a:off x="145485" y="5301036"/>
            <a:ext cx="871164" cy="871164"/>
          </a:xfrm>
          <a:custGeom>
            <a:avLst/>
            <a:gdLst/>
            <a:ahLst/>
            <a:cxnLst/>
            <a:rect l="l" t="t" r="r" b="b"/>
            <a:pathLst>
              <a:path w="1306746" h="1306746">
                <a:moveTo>
                  <a:pt x="0" y="0"/>
                </a:moveTo>
                <a:lnTo>
                  <a:pt x="1306746" y="0"/>
                </a:lnTo>
                <a:lnTo>
                  <a:pt x="1306746" y="1306746"/>
                </a:lnTo>
                <a:lnTo>
                  <a:pt x="0" y="1306746"/>
                </a:lnTo>
                <a:lnTo>
                  <a:pt x="0" y="0"/>
                </a:lnTo>
                <a:close/>
              </a:path>
            </a:pathLst>
          </a:custGeom>
          <a:blipFill>
            <a:blip r:embed="rId3"/>
            <a:stretch>
              <a:fillRect/>
            </a:stretch>
          </a:blipFill>
        </p:spPr>
        <p:txBody>
          <a:bodyPr/>
          <a:lstStyle/>
          <a:p>
            <a:endParaRPr lang="en-US" sz="1200"/>
          </a:p>
        </p:txBody>
      </p:sp>
      <p:sp>
        <p:nvSpPr>
          <p:cNvPr id="7" name="Title 1">
            <a:extLst>
              <a:ext uri="{FF2B5EF4-FFF2-40B4-BE49-F238E27FC236}">
                <a16:creationId xmlns:a16="http://schemas.microsoft.com/office/drawing/2014/main" id="{474D895B-047F-0D15-41BE-8084A0D4B770}"/>
              </a:ext>
            </a:extLst>
          </p:cNvPr>
          <p:cNvSpPr txBox="1">
            <a:spLocks/>
          </p:cNvSpPr>
          <p:nvPr/>
        </p:nvSpPr>
        <p:spPr>
          <a:xfrm>
            <a:off x="863600" y="469056"/>
            <a:ext cx="9601200" cy="1131144"/>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3200" b="1"/>
              <a:t>Workgroup to Review the Design and Implementation of Teaching Performance Assessments (RDI-TPA)</a:t>
            </a:r>
            <a:endParaRPr lang="en-US" sz="2667" b="1"/>
          </a:p>
        </p:txBody>
      </p:sp>
      <p:sp>
        <p:nvSpPr>
          <p:cNvPr id="12" name="TextBox 11">
            <a:extLst>
              <a:ext uri="{FF2B5EF4-FFF2-40B4-BE49-F238E27FC236}">
                <a16:creationId xmlns:a16="http://schemas.microsoft.com/office/drawing/2014/main" id="{302DDA59-58C8-3F8C-BB29-98950EA010B1}"/>
              </a:ext>
            </a:extLst>
          </p:cNvPr>
          <p:cNvSpPr txBox="1"/>
          <p:nvPr/>
        </p:nvSpPr>
        <p:spPr>
          <a:xfrm>
            <a:off x="595581" y="1973291"/>
            <a:ext cx="11277600" cy="2985433"/>
          </a:xfrm>
          <a:prstGeom prst="rect">
            <a:avLst/>
          </a:prstGeom>
          <a:noFill/>
        </p:spPr>
        <p:txBody>
          <a:bodyPr wrap="square">
            <a:spAutoFit/>
          </a:bodyPr>
          <a:lstStyle/>
          <a:p>
            <a:pPr marL="495325" indent="-495325">
              <a:spcAft>
                <a:spcPts val="400"/>
              </a:spcAft>
              <a:buFont typeface="+mj-lt"/>
              <a:buAutoNum type="arabicPeriod"/>
            </a:pPr>
            <a:r>
              <a:rPr lang="en-US" sz="2400"/>
              <a:t>Modifications needed for the current performance assessments </a:t>
            </a:r>
          </a:p>
          <a:p>
            <a:pPr marL="495325" indent="-495325">
              <a:spcAft>
                <a:spcPts val="400"/>
              </a:spcAft>
              <a:buFont typeface="+mj-lt"/>
              <a:buAutoNum type="arabicPeriod"/>
            </a:pPr>
            <a:r>
              <a:rPr lang="en-US" sz="2400"/>
              <a:t>Embedding current performance assessments in coursework and clinical practice</a:t>
            </a:r>
          </a:p>
          <a:p>
            <a:pPr marL="495325" indent="-495325">
              <a:spcAft>
                <a:spcPts val="400"/>
              </a:spcAft>
              <a:buFont typeface="+mj-lt"/>
              <a:buAutoNum type="arabicPeriod"/>
            </a:pPr>
            <a:r>
              <a:rPr lang="en-US" sz="2400"/>
              <a:t>Strengthening accreditation to support embedding in coursework and clinical practice</a:t>
            </a:r>
          </a:p>
          <a:p>
            <a:pPr marL="495325" indent="-495325">
              <a:spcAft>
                <a:spcPts val="400"/>
              </a:spcAft>
              <a:buFont typeface="+mj-lt"/>
              <a:buAutoNum type="arabicPeriod"/>
            </a:pPr>
            <a:r>
              <a:rPr lang="en-US" sz="2400"/>
              <a:t>Engaging in local scoring</a:t>
            </a:r>
          </a:p>
          <a:p>
            <a:pPr marL="495325" indent="-495325">
              <a:spcAft>
                <a:spcPts val="800"/>
              </a:spcAft>
              <a:buFont typeface="+mj-lt"/>
              <a:buAutoNum type="arabicPeriod"/>
            </a:pPr>
            <a:r>
              <a:rPr lang="en-US" sz="2400"/>
              <a:t>Developing questions for program completed surveys</a:t>
            </a:r>
          </a:p>
          <a:p>
            <a:r>
              <a:rPr lang="en-US" sz="2400"/>
              <a:t>Please see Education code section </a:t>
            </a:r>
            <a:r>
              <a:rPr lang="en-US" sz="2400">
                <a:hlinkClick r:id="rId4"/>
              </a:rPr>
              <a:t>44320.4</a:t>
            </a:r>
            <a:r>
              <a:rPr lang="en-US" sz="2400"/>
              <a:t> for fully elaborated RDI-TPA Workgroup recommendation requirements.</a:t>
            </a:r>
          </a:p>
        </p:txBody>
      </p:sp>
      <p:sp>
        <p:nvSpPr>
          <p:cNvPr id="8" name="Slide Number Placeholder 7">
            <a:extLst>
              <a:ext uri="{FF2B5EF4-FFF2-40B4-BE49-F238E27FC236}">
                <a16:creationId xmlns:a16="http://schemas.microsoft.com/office/drawing/2014/main" id="{FC5029F6-C865-688E-5A76-1E56B5FDAF54}"/>
              </a:ext>
            </a:extLst>
          </p:cNvPr>
          <p:cNvSpPr>
            <a:spLocks noGrp="1"/>
          </p:cNvSpPr>
          <p:nvPr>
            <p:ph type="sldNum" sz="quarter" idx="12"/>
          </p:nvPr>
        </p:nvSpPr>
        <p:spPr/>
        <p:txBody>
          <a:bodyPr/>
          <a:lstStyle/>
          <a:p>
            <a:pPr algn="r"/>
            <a:fld id="{8CF074CD-934D-404A-ACFA-C89B8DACAFC4}" type="slidenum">
              <a:rPr lang="en-US" smtClean="0"/>
              <a:pPr algn="r"/>
              <a:t>15</a:t>
            </a:fld>
            <a:endParaRPr lang="en-US"/>
          </a:p>
        </p:txBody>
      </p:sp>
    </p:spTree>
    <p:extLst>
      <p:ext uri="{BB962C8B-B14F-4D97-AF65-F5344CB8AC3E}">
        <p14:creationId xmlns:p14="http://schemas.microsoft.com/office/powerpoint/2010/main" val="73170772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CA0512-C13E-16CF-5CB7-3CD93F871A6B}"/>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7BDC70AE-6B8B-D76B-5EC3-157B96416260}"/>
              </a:ext>
            </a:extLst>
          </p:cNvPr>
          <p:cNvSpPr>
            <a:spLocks noGrp="1" noRot="1" noMove="1" noResize="1" noEditPoints="1" noAdjustHandles="1" noChangeArrowheads="1" noChangeShapeType="1"/>
          </p:cNvSpPr>
          <p:nvPr/>
        </p:nvSpPr>
        <p:spPr>
          <a:xfrm>
            <a:off x="0" y="6468018"/>
            <a:ext cx="12192000" cy="389982"/>
          </a:xfrm>
          <a:custGeom>
            <a:avLst/>
            <a:gdLst/>
            <a:ahLst/>
            <a:cxnLst/>
            <a:rect l="l" t="t" r="r" b="b"/>
            <a:pathLst>
              <a:path w="18288000" h="584973">
                <a:moveTo>
                  <a:pt x="0" y="0"/>
                </a:moveTo>
                <a:lnTo>
                  <a:pt x="18288000" y="0"/>
                </a:lnTo>
                <a:lnTo>
                  <a:pt x="18288000" y="584973"/>
                </a:lnTo>
                <a:lnTo>
                  <a:pt x="0" y="584973"/>
                </a:lnTo>
                <a:lnTo>
                  <a:pt x="0" y="0"/>
                </a:lnTo>
                <a:close/>
              </a:path>
            </a:pathLst>
          </a:custGeom>
          <a:blipFill>
            <a:blip r:embed="rId2"/>
            <a:stretch>
              <a:fillRect t="-173053" b="-46846"/>
            </a:stretch>
          </a:blipFill>
        </p:spPr>
        <p:txBody>
          <a:bodyPr/>
          <a:lstStyle/>
          <a:p>
            <a:endParaRPr lang="en-US" sz="1200"/>
          </a:p>
        </p:txBody>
      </p:sp>
      <p:grpSp>
        <p:nvGrpSpPr>
          <p:cNvPr id="3" name="Group 3">
            <a:extLst>
              <a:ext uri="{FF2B5EF4-FFF2-40B4-BE49-F238E27FC236}">
                <a16:creationId xmlns:a16="http://schemas.microsoft.com/office/drawing/2014/main" id="{D044451E-99EE-90B6-3CDC-B45000E3660A}"/>
              </a:ext>
            </a:extLst>
          </p:cNvPr>
          <p:cNvGrpSpPr>
            <a:grpSpLocks noGrp="1" noUngrp="1" noRot="1" noMove="1" noResize="1"/>
          </p:cNvGrpSpPr>
          <p:nvPr/>
        </p:nvGrpSpPr>
        <p:grpSpPr>
          <a:xfrm>
            <a:off x="0" y="6325509"/>
            <a:ext cx="12192000" cy="142509"/>
            <a:chOff x="0" y="0"/>
            <a:chExt cx="4816593" cy="56300"/>
          </a:xfrm>
        </p:grpSpPr>
        <p:sp>
          <p:nvSpPr>
            <p:cNvPr id="4" name="Freeform 4">
              <a:extLst>
                <a:ext uri="{FF2B5EF4-FFF2-40B4-BE49-F238E27FC236}">
                  <a16:creationId xmlns:a16="http://schemas.microsoft.com/office/drawing/2014/main" id="{4C52314D-DBAB-F7B3-B76F-F7080D76AFF8}"/>
                </a:ext>
              </a:extLst>
            </p:cNvPr>
            <p:cNvSpPr>
              <a:spLocks noGrp="1" noRot="1" noMove="1" noResize="1" noEditPoints="1" noAdjustHandles="1" noChangeArrowheads="1" noChangeShapeType="1"/>
            </p:cNvSpPr>
            <p:nvPr/>
          </p:nvSpPr>
          <p:spPr>
            <a:xfrm>
              <a:off x="0" y="0"/>
              <a:ext cx="4816592" cy="56300"/>
            </a:xfrm>
            <a:custGeom>
              <a:avLst/>
              <a:gdLst/>
              <a:ahLst/>
              <a:cxnLst/>
              <a:rect l="l" t="t" r="r" b="b"/>
              <a:pathLst>
                <a:path w="4816592" h="56300">
                  <a:moveTo>
                    <a:pt x="0" y="0"/>
                  </a:moveTo>
                  <a:lnTo>
                    <a:pt x="4816592" y="0"/>
                  </a:lnTo>
                  <a:lnTo>
                    <a:pt x="4816592" y="56300"/>
                  </a:lnTo>
                  <a:lnTo>
                    <a:pt x="0" y="56300"/>
                  </a:lnTo>
                  <a:close/>
                </a:path>
              </a:pathLst>
            </a:custGeom>
            <a:solidFill>
              <a:srgbClr val="FAAC36"/>
            </a:solidFill>
          </p:spPr>
          <p:txBody>
            <a:bodyPr/>
            <a:lstStyle/>
            <a:p>
              <a:endParaRPr lang="en-US" sz="1200"/>
            </a:p>
          </p:txBody>
        </p:sp>
        <p:sp>
          <p:nvSpPr>
            <p:cNvPr id="5" name="TextBox 5">
              <a:extLst>
                <a:ext uri="{FF2B5EF4-FFF2-40B4-BE49-F238E27FC236}">
                  <a16:creationId xmlns:a16="http://schemas.microsoft.com/office/drawing/2014/main" id="{202FAE63-7214-1603-01C6-B9A172149E93}"/>
                </a:ext>
              </a:extLst>
            </p:cNvPr>
            <p:cNvSpPr txBox="1">
              <a:spLocks noGrp="1" noRot="1" noMove="1" noResize="1" noEditPoints="1" noAdjustHandles="1" noChangeArrowheads="1" noChangeShapeType="1"/>
            </p:cNvSpPr>
            <p:nvPr/>
          </p:nvSpPr>
          <p:spPr>
            <a:xfrm>
              <a:off x="0" y="-38100"/>
              <a:ext cx="4816593" cy="94400"/>
            </a:xfrm>
            <a:prstGeom prst="rect">
              <a:avLst/>
            </a:prstGeom>
          </p:spPr>
          <p:txBody>
            <a:bodyPr lIns="33867" tIns="33867" rIns="33867" bIns="33867" rtlCol="0" anchor="ctr"/>
            <a:lstStyle/>
            <a:p>
              <a:pPr algn="ctr">
                <a:lnSpc>
                  <a:spcPts val="1773"/>
                </a:lnSpc>
                <a:spcBef>
                  <a:spcPct val="0"/>
                </a:spcBef>
              </a:pPr>
              <a:endParaRPr sz="1200"/>
            </a:p>
          </p:txBody>
        </p:sp>
      </p:grpSp>
      <p:sp>
        <p:nvSpPr>
          <p:cNvPr id="6" name="Freeform 6">
            <a:extLst>
              <a:ext uri="{FF2B5EF4-FFF2-40B4-BE49-F238E27FC236}">
                <a16:creationId xmlns:a16="http://schemas.microsoft.com/office/drawing/2014/main" id="{FDD2F143-FF86-5CAE-0E70-E0769427BE49}"/>
              </a:ext>
            </a:extLst>
          </p:cNvPr>
          <p:cNvSpPr>
            <a:spLocks noGrp="1" noRot="1" noMove="1" noResize="1" noEditPoints="1" noAdjustHandles="1" noChangeArrowheads="1" noChangeShapeType="1"/>
          </p:cNvSpPr>
          <p:nvPr/>
        </p:nvSpPr>
        <p:spPr>
          <a:xfrm>
            <a:off x="145485" y="5301036"/>
            <a:ext cx="871164" cy="871164"/>
          </a:xfrm>
          <a:custGeom>
            <a:avLst/>
            <a:gdLst/>
            <a:ahLst/>
            <a:cxnLst/>
            <a:rect l="l" t="t" r="r" b="b"/>
            <a:pathLst>
              <a:path w="1306746" h="1306746">
                <a:moveTo>
                  <a:pt x="0" y="0"/>
                </a:moveTo>
                <a:lnTo>
                  <a:pt x="1306746" y="0"/>
                </a:lnTo>
                <a:lnTo>
                  <a:pt x="1306746" y="1306746"/>
                </a:lnTo>
                <a:lnTo>
                  <a:pt x="0" y="1306746"/>
                </a:lnTo>
                <a:lnTo>
                  <a:pt x="0" y="0"/>
                </a:lnTo>
                <a:close/>
              </a:path>
            </a:pathLst>
          </a:custGeom>
          <a:blipFill>
            <a:blip r:embed="rId3"/>
            <a:stretch>
              <a:fillRect/>
            </a:stretch>
          </a:blipFill>
        </p:spPr>
        <p:txBody>
          <a:bodyPr/>
          <a:lstStyle/>
          <a:p>
            <a:endParaRPr lang="en-US" sz="1200"/>
          </a:p>
        </p:txBody>
      </p:sp>
      <p:sp>
        <p:nvSpPr>
          <p:cNvPr id="7" name="Title 1">
            <a:extLst>
              <a:ext uri="{FF2B5EF4-FFF2-40B4-BE49-F238E27FC236}">
                <a16:creationId xmlns:a16="http://schemas.microsoft.com/office/drawing/2014/main" id="{C1E27CDD-851E-5357-DE03-84508401A256}"/>
              </a:ext>
            </a:extLst>
          </p:cNvPr>
          <p:cNvSpPr txBox="1">
            <a:spLocks/>
          </p:cNvSpPr>
          <p:nvPr/>
        </p:nvSpPr>
        <p:spPr>
          <a:xfrm>
            <a:off x="863600" y="567078"/>
            <a:ext cx="9601200" cy="673944"/>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3200" b="1"/>
              <a:t>RDI-TPA Recommendation Development</a:t>
            </a:r>
            <a:endParaRPr lang="en-US" sz="2667" b="1"/>
          </a:p>
        </p:txBody>
      </p:sp>
      <p:grpSp>
        <p:nvGrpSpPr>
          <p:cNvPr id="8" name="Group 7">
            <a:extLst>
              <a:ext uri="{FF2B5EF4-FFF2-40B4-BE49-F238E27FC236}">
                <a16:creationId xmlns:a16="http://schemas.microsoft.com/office/drawing/2014/main" id="{74F9C54B-63E5-0686-3AB4-7125AA3E0570}"/>
              </a:ext>
            </a:extLst>
          </p:cNvPr>
          <p:cNvGrpSpPr/>
          <p:nvPr/>
        </p:nvGrpSpPr>
        <p:grpSpPr>
          <a:xfrm>
            <a:off x="1011450" y="1463476"/>
            <a:ext cx="3209513" cy="3962468"/>
            <a:chOff x="1014764" y="1178218"/>
            <a:chExt cx="3310418" cy="5943703"/>
          </a:xfrm>
        </p:grpSpPr>
        <p:sp>
          <p:nvSpPr>
            <p:cNvPr id="11" name="TextBox 10">
              <a:extLst>
                <a:ext uri="{FF2B5EF4-FFF2-40B4-BE49-F238E27FC236}">
                  <a16:creationId xmlns:a16="http://schemas.microsoft.com/office/drawing/2014/main" id="{6B52C222-B009-78C8-9E90-E46672247FD0}"/>
                </a:ext>
              </a:extLst>
            </p:cNvPr>
            <p:cNvSpPr txBox="1"/>
            <p:nvPr/>
          </p:nvSpPr>
          <p:spPr>
            <a:xfrm flipH="1">
              <a:off x="1029031" y="1950312"/>
              <a:ext cx="3296151" cy="5171609"/>
            </a:xfrm>
            <a:prstGeom prst="rect">
              <a:avLst/>
            </a:prstGeom>
            <a:noFill/>
          </p:spPr>
          <p:txBody>
            <a:bodyPr wrap="square" rtlCol="0">
              <a:spAutoFit/>
            </a:bodyPr>
            <a:lstStyle/>
            <a:p>
              <a:pPr>
                <a:spcAft>
                  <a:spcPts val="400"/>
                </a:spcAft>
              </a:pPr>
              <a:r>
                <a:rPr lang="en-US" sz="1867" b="1"/>
                <a:t>Initial Recommendation Development</a:t>
              </a:r>
            </a:p>
            <a:p>
              <a:r>
                <a:rPr lang="en-US" sz="1867" i="1"/>
                <a:t>RDI-TPA Workgroup </a:t>
              </a:r>
            </a:p>
            <a:p>
              <a:r>
                <a:rPr lang="en-US" sz="1867" i="1"/>
                <a:t>Meetings 1-5</a:t>
              </a:r>
            </a:p>
            <a:p>
              <a:endParaRPr lang="en-US" sz="1200"/>
            </a:p>
            <a:p>
              <a:r>
                <a:rPr lang="en-US" sz="1867"/>
                <a:t>Conduct inquiry into each Focus Area and develop initial recommendations to present for initial feedback during the February 2025 Commission Meeting</a:t>
              </a:r>
            </a:p>
            <a:p>
              <a:endParaRPr lang="en-US" sz="1600" b="1"/>
            </a:p>
          </p:txBody>
        </p:sp>
        <p:sp>
          <p:nvSpPr>
            <p:cNvPr id="10" name="Rectangle 9">
              <a:extLst>
                <a:ext uri="{FF2B5EF4-FFF2-40B4-BE49-F238E27FC236}">
                  <a16:creationId xmlns:a16="http://schemas.microsoft.com/office/drawing/2014/main" id="{D1DEC6BD-B382-1272-4A34-10CCADC73904}"/>
                </a:ext>
              </a:extLst>
            </p:cNvPr>
            <p:cNvSpPr/>
            <p:nvPr/>
          </p:nvSpPr>
          <p:spPr>
            <a:xfrm>
              <a:off x="1014764" y="1178218"/>
              <a:ext cx="3310418" cy="678421"/>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867"/>
                <a:t>Sept 2024 to Jan 2025</a:t>
              </a:r>
            </a:p>
          </p:txBody>
        </p:sp>
      </p:grpSp>
      <p:grpSp>
        <p:nvGrpSpPr>
          <p:cNvPr id="24" name="Group 23">
            <a:extLst>
              <a:ext uri="{FF2B5EF4-FFF2-40B4-BE49-F238E27FC236}">
                <a16:creationId xmlns:a16="http://schemas.microsoft.com/office/drawing/2014/main" id="{B9C47A9D-ABAC-307E-72DF-DADC9145C996}"/>
              </a:ext>
            </a:extLst>
          </p:cNvPr>
          <p:cNvGrpSpPr/>
          <p:nvPr/>
        </p:nvGrpSpPr>
        <p:grpSpPr>
          <a:xfrm>
            <a:off x="4652841" y="1463476"/>
            <a:ext cx="3209513" cy="3716247"/>
            <a:chOff x="1014764" y="1178218"/>
            <a:chExt cx="3310418" cy="5574370"/>
          </a:xfrm>
        </p:grpSpPr>
        <p:sp>
          <p:nvSpPr>
            <p:cNvPr id="25" name="TextBox 24">
              <a:extLst>
                <a:ext uri="{FF2B5EF4-FFF2-40B4-BE49-F238E27FC236}">
                  <a16:creationId xmlns:a16="http://schemas.microsoft.com/office/drawing/2014/main" id="{4AFAD757-2C1D-E246-4B8B-8BE3F70320C7}"/>
                </a:ext>
              </a:extLst>
            </p:cNvPr>
            <p:cNvSpPr txBox="1"/>
            <p:nvPr/>
          </p:nvSpPr>
          <p:spPr>
            <a:xfrm flipH="1">
              <a:off x="1029031" y="1950312"/>
              <a:ext cx="3296151" cy="4802276"/>
            </a:xfrm>
            <a:prstGeom prst="rect">
              <a:avLst/>
            </a:prstGeom>
            <a:noFill/>
          </p:spPr>
          <p:txBody>
            <a:bodyPr wrap="square" rtlCol="0">
              <a:spAutoFit/>
            </a:bodyPr>
            <a:lstStyle/>
            <a:p>
              <a:pPr>
                <a:spcAft>
                  <a:spcPts val="400"/>
                </a:spcAft>
              </a:pPr>
              <a:r>
                <a:rPr lang="en-US" sz="1867" b="1"/>
                <a:t>Draft Recommendation Development</a:t>
              </a:r>
            </a:p>
            <a:p>
              <a:r>
                <a:rPr lang="en-US" sz="1867" i="1"/>
                <a:t>RDI-TPA Workgroup </a:t>
              </a:r>
            </a:p>
            <a:p>
              <a:r>
                <a:rPr lang="en-US" sz="1867" i="1"/>
                <a:t>Meeting 6</a:t>
              </a:r>
            </a:p>
            <a:p>
              <a:endParaRPr lang="en-US" sz="1200"/>
            </a:p>
            <a:p>
              <a:r>
                <a:rPr lang="en-US" sz="1867"/>
                <a:t>Integrate feedback from the Commission into a complete set of Draft Recommendations presented for feedback during the April 2025 Commission Meeting</a:t>
              </a:r>
            </a:p>
          </p:txBody>
        </p:sp>
        <p:sp>
          <p:nvSpPr>
            <p:cNvPr id="26" name="Rectangle 25">
              <a:extLst>
                <a:ext uri="{FF2B5EF4-FFF2-40B4-BE49-F238E27FC236}">
                  <a16:creationId xmlns:a16="http://schemas.microsoft.com/office/drawing/2014/main" id="{1C3C4226-68EC-C1E2-CC4E-9BDF30FAEAE9}"/>
                </a:ext>
              </a:extLst>
            </p:cNvPr>
            <p:cNvSpPr/>
            <p:nvPr/>
          </p:nvSpPr>
          <p:spPr>
            <a:xfrm>
              <a:off x="1014764" y="1178218"/>
              <a:ext cx="3310418" cy="678421"/>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867"/>
                <a:t>February 2025</a:t>
              </a:r>
            </a:p>
          </p:txBody>
        </p:sp>
      </p:grpSp>
      <p:grpSp>
        <p:nvGrpSpPr>
          <p:cNvPr id="27" name="Group 26">
            <a:extLst>
              <a:ext uri="{FF2B5EF4-FFF2-40B4-BE49-F238E27FC236}">
                <a16:creationId xmlns:a16="http://schemas.microsoft.com/office/drawing/2014/main" id="{AA92D9DE-6B97-5D43-98B9-5FFCC8B72A5B}"/>
              </a:ext>
            </a:extLst>
          </p:cNvPr>
          <p:cNvGrpSpPr/>
          <p:nvPr/>
        </p:nvGrpSpPr>
        <p:grpSpPr>
          <a:xfrm>
            <a:off x="8280400" y="1463476"/>
            <a:ext cx="3209513" cy="3664950"/>
            <a:chOff x="1014764" y="1178218"/>
            <a:chExt cx="3310418" cy="5497424"/>
          </a:xfrm>
        </p:grpSpPr>
        <p:sp>
          <p:nvSpPr>
            <p:cNvPr id="28" name="TextBox 27">
              <a:extLst>
                <a:ext uri="{FF2B5EF4-FFF2-40B4-BE49-F238E27FC236}">
                  <a16:creationId xmlns:a16="http://schemas.microsoft.com/office/drawing/2014/main" id="{E89C7416-D63C-6443-A34A-35C31B971283}"/>
                </a:ext>
              </a:extLst>
            </p:cNvPr>
            <p:cNvSpPr txBox="1"/>
            <p:nvPr/>
          </p:nvSpPr>
          <p:spPr>
            <a:xfrm flipH="1">
              <a:off x="1029031" y="1950311"/>
              <a:ext cx="3296151" cy="4725331"/>
            </a:xfrm>
            <a:prstGeom prst="rect">
              <a:avLst/>
            </a:prstGeom>
            <a:noFill/>
          </p:spPr>
          <p:txBody>
            <a:bodyPr wrap="square" rtlCol="0">
              <a:spAutoFit/>
            </a:bodyPr>
            <a:lstStyle/>
            <a:p>
              <a:r>
                <a:rPr lang="en-US" sz="1867" b="1"/>
                <a:t>Final Recommendation Development</a:t>
              </a:r>
            </a:p>
            <a:p>
              <a:r>
                <a:rPr lang="en-US" sz="1867" i="1"/>
                <a:t>RDI-TPA Workgroup </a:t>
              </a:r>
            </a:p>
            <a:p>
              <a:r>
                <a:rPr lang="en-US" sz="1867" i="1"/>
                <a:t>Meeting 7</a:t>
              </a:r>
            </a:p>
            <a:p>
              <a:endParaRPr lang="en-US" sz="1200"/>
            </a:p>
            <a:p>
              <a:r>
                <a:rPr lang="en-US" sz="1867"/>
                <a:t>Integrate feedback from the Commission into a complete set of Final Recommendations presented for feedback during the June 2025 Commission Meeting</a:t>
              </a:r>
            </a:p>
          </p:txBody>
        </p:sp>
        <p:sp>
          <p:nvSpPr>
            <p:cNvPr id="29" name="Rectangle 28">
              <a:extLst>
                <a:ext uri="{FF2B5EF4-FFF2-40B4-BE49-F238E27FC236}">
                  <a16:creationId xmlns:a16="http://schemas.microsoft.com/office/drawing/2014/main" id="{C5F43350-0E76-B8AB-37BF-CF7D2C3EF4A0}"/>
                </a:ext>
              </a:extLst>
            </p:cNvPr>
            <p:cNvSpPr/>
            <p:nvPr/>
          </p:nvSpPr>
          <p:spPr>
            <a:xfrm>
              <a:off x="1014764" y="1178218"/>
              <a:ext cx="3310418" cy="678421"/>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867"/>
                <a:t>April 2025</a:t>
              </a:r>
            </a:p>
          </p:txBody>
        </p:sp>
      </p:grpSp>
      <p:sp>
        <p:nvSpPr>
          <p:cNvPr id="9" name="Slide Number Placeholder 8">
            <a:extLst>
              <a:ext uri="{FF2B5EF4-FFF2-40B4-BE49-F238E27FC236}">
                <a16:creationId xmlns:a16="http://schemas.microsoft.com/office/drawing/2014/main" id="{3B9B16FD-E261-12EF-3797-AF382C9D094B}"/>
              </a:ext>
            </a:extLst>
          </p:cNvPr>
          <p:cNvSpPr>
            <a:spLocks noGrp="1"/>
          </p:cNvSpPr>
          <p:nvPr>
            <p:ph type="sldNum" sz="quarter" idx="12"/>
          </p:nvPr>
        </p:nvSpPr>
        <p:spPr/>
        <p:txBody>
          <a:bodyPr/>
          <a:lstStyle/>
          <a:p>
            <a:pPr algn="r"/>
            <a:fld id="{8CF074CD-934D-404A-ACFA-C89B8DACAFC4}" type="slidenum">
              <a:rPr lang="en-US" smtClean="0"/>
              <a:pPr algn="r"/>
              <a:t>16</a:t>
            </a:fld>
            <a:endParaRPr lang="en-US"/>
          </a:p>
        </p:txBody>
      </p:sp>
    </p:spTree>
    <p:extLst>
      <p:ext uri="{BB962C8B-B14F-4D97-AF65-F5344CB8AC3E}">
        <p14:creationId xmlns:p14="http://schemas.microsoft.com/office/powerpoint/2010/main" val="14201071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FC9F7D-5DAC-0110-C480-D50C04DFF4C9}"/>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4FB0C1F1-18FF-4EC1-5D67-3DFF48D8C055}"/>
              </a:ext>
            </a:extLst>
          </p:cNvPr>
          <p:cNvSpPr>
            <a:spLocks noGrp="1" noRot="1" noMove="1" noResize="1" noEditPoints="1" noAdjustHandles="1" noChangeArrowheads="1" noChangeShapeType="1"/>
          </p:cNvSpPr>
          <p:nvPr/>
        </p:nvSpPr>
        <p:spPr>
          <a:xfrm>
            <a:off x="0" y="6468018"/>
            <a:ext cx="12192000" cy="389982"/>
          </a:xfrm>
          <a:custGeom>
            <a:avLst/>
            <a:gdLst/>
            <a:ahLst/>
            <a:cxnLst/>
            <a:rect l="l" t="t" r="r" b="b"/>
            <a:pathLst>
              <a:path w="18288000" h="584973">
                <a:moveTo>
                  <a:pt x="0" y="0"/>
                </a:moveTo>
                <a:lnTo>
                  <a:pt x="18288000" y="0"/>
                </a:lnTo>
                <a:lnTo>
                  <a:pt x="18288000" y="584973"/>
                </a:lnTo>
                <a:lnTo>
                  <a:pt x="0" y="584973"/>
                </a:lnTo>
                <a:lnTo>
                  <a:pt x="0" y="0"/>
                </a:lnTo>
                <a:close/>
              </a:path>
            </a:pathLst>
          </a:custGeom>
          <a:blipFill>
            <a:blip r:embed="rId2"/>
            <a:stretch>
              <a:fillRect t="-173053" b="-46846"/>
            </a:stretch>
          </a:blipFill>
        </p:spPr>
        <p:txBody>
          <a:bodyPr/>
          <a:lstStyle/>
          <a:p>
            <a:endParaRPr lang="en-US" sz="1200"/>
          </a:p>
        </p:txBody>
      </p:sp>
      <p:grpSp>
        <p:nvGrpSpPr>
          <p:cNvPr id="3" name="Group 3">
            <a:extLst>
              <a:ext uri="{FF2B5EF4-FFF2-40B4-BE49-F238E27FC236}">
                <a16:creationId xmlns:a16="http://schemas.microsoft.com/office/drawing/2014/main" id="{ABDAD7FD-11A1-B288-EE8E-A64D9038AA1A}"/>
              </a:ext>
            </a:extLst>
          </p:cNvPr>
          <p:cNvGrpSpPr>
            <a:grpSpLocks noGrp="1" noUngrp="1" noRot="1" noMove="1" noResize="1"/>
          </p:cNvGrpSpPr>
          <p:nvPr/>
        </p:nvGrpSpPr>
        <p:grpSpPr>
          <a:xfrm>
            <a:off x="0" y="6325509"/>
            <a:ext cx="12192000" cy="142509"/>
            <a:chOff x="0" y="0"/>
            <a:chExt cx="4816593" cy="56300"/>
          </a:xfrm>
        </p:grpSpPr>
        <p:sp>
          <p:nvSpPr>
            <p:cNvPr id="4" name="Freeform 4">
              <a:extLst>
                <a:ext uri="{FF2B5EF4-FFF2-40B4-BE49-F238E27FC236}">
                  <a16:creationId xmlns:a16="http://schemas.microsoft.com/office/drawing/2014/main" id="{09D08B34-210F-A70B-18CA-C9AD9FAF5559}"/>
                </a:ext>
              </a:extLst>
            </p:cNvPr>
            <p:cNvSpPr>
              <a:spLocks noGrp="1" noRot="1" noMove="1" noResize="1" noEditPoints="1" noAdjustHandles="1" noChangeArrowheads="1" noChangeShapeType="1"/>
            </p:cNvSpPr>
            <p:nvPr/>
          </p:nvSpPr>
          <p:spPr>
            <a:xfrm>
              <a:off x="0" y="0"/>
              <a:ext cx="4816592" cy="56300"/>
            </a:xfrm>
            <a:custGeom>
              <a:avLst/>
              <a:gdLst/>
              <a:ahLst/>
              <a:cxnLst/>
              <a:rect l="l" t="t" r="r" b="b"/>
              <a:pathLst>
                <a:path w="4816592" h="56300">
                  <a:moveTo>
                    <a:pt x="0" y="0"/>
                  </a:moveTo>
                  <a:lnTo>
                    <a:pt x="4816592" y="0"/>
                  </a:lnTo>
                  <a:lnTo>
                    <a:pt x="4816592" y="56300"/>
                  </a:lnTo>
                  <a:lnTo>
                    <a:pt x="0" y="56300"/>
                  </a:lnTo>
                  <a:close/>
                </a:path>
              </a:pathLst>
            </a:custGeom>
            <a:solidFill>
              <a:srgbClr val="FAAC36"/>
            </a:solidFill>
          </p:spPr>
          <p:txBody>
            <a:bodyPr/>
            <a:lstStyle/>
            <a:p>
              <a:endParaRPr lang="en-US" sz="1200"/>
            </a:p>
          </p:txBody>
        </p:sp>
        <p:sp>
          <p:nvSpPr>
            <p:cNvPr id="5" name="TextBox 5">
              <a:extLst>
                <a:ext uri="{FF2B5EF4-FFF2-40B4-BE49-F238E27FC236}">
                  <a16:creationId xmlns:a16="http://schemas.microsoft.com/office/drawing/2014/main" id="{7549A91B-DD93-8C72-A19C-5F565860121E}"/>
                </a:ext>
              </a:extLst>
            </p:cNvPr>
            <p:cNvSpPr txBox="1">
              <a:spLocks noGrp="1" noRot="1" noMove="1" noResize="1" noEditPoints="1" noAdjustHandles="1" noChangeArrowheads="1" noChangeShapeType="1"/>
            </p:cNvSpPr>
            <p:nvPr/>
          </p:nvSpPr>
          <p:spPr>
            <a:xfrm>
              <a:off x="0" y="-38100"/>
              <a:ext cx="4816593" cy="94400"/>
            </a:xfrm>
            <a:prstGeom prst="rect">
              <a:avLst/>
            </a:prstGeom>
          </p:spPr>
          <p:txBody>
            <a:bodyPr lIns="33867" tIns="33867" rIns="33867" bIns="33867" rtlCol="0" anchor="ctr"/>
            <a:lstStyle/>
            <a:p>
              <a:pPr algn="ctr">
                <a:lnSpc>
                  <a:spcPts val="1773"/>
                </a:lnSpc>
                <a:spcBef>
                  <a:spcPct val="0"/>
                </a:spcBef>
              </a:pPr>
              <a:endParaRPr sz="1200"/>
            </a:p>
          </p:txBody>
        </p:sp>
      </p:grpSp>
      <p:sp>
        <p:nvSpPr>
          <p:cNvPr id="6" name="Freeform 6">
            <a:extLst>
              <a:ext uri="{FF2B5EF4-FFF2-40B4-BE49-F238E27FC236}">
                <a16:creationId xmlns:a16="http://schemas.microsoft.com/office/drawing/2014/main" id="{15C3BB62-9D15-C0D9-1C39-D3EC1DE56BE3}"/>
              </a:ext>
            </a:extLst>
          </p:cNvPr>
          <p:cNvSpPr>
            <a:spLocks noGrp="1" noRot="1" noMove="1" noResize="1" noEditPoints="1" noAdjustHandles="1" noChangeArrowheads="1" noChangeShapeType="1"/>
          </p:cNvSpPr>
          <p:nvPr/>
        </p:nvSpPr>
        <p:spPr>
          <a:xfrm>
            <a:off x="145485" y="5301036"/>
            <a:ext cx="871164" cy="871164"/>
          </a:xfrm>
          <a:custGeom>
            <a:avLst/>
            <a:gdLst/>
            <a:ahLst/>
            <a:cxnLst/>
            <a:rect l="l" t="t" r="r" b="b"/>
            <a:pathLst>
              <a:path w="1306746" h="1306746">
                <a:moveTo>
                  <a:pt x="0" y="0"/>
                </a:moveTo>
                <a:lnTo>
                  <a:pt x="1306746" y="0"/>
                </a:lnTo>
                <a:lnTo>
                  <a:pt x="1306746" y="1306746"/>
                </a:lnTo>
                <a:lnTo>
                  <a:pt x="0" y="1306746"/>
                </a:lnTo>
                <a:lnTo>
                  <a:pt x="0" y="0"/>
                </a:lnTo>
                <a:close/>
              </a:path>
            </a:pathLst>
          </a:custGeom>
          <a:blipFill>
            <a:blip r:embed="rId3"/>
            <a:stretch>
              <a:fillRect/>
            </a:stretch>
          </a:blipFill>
        </p:spPr>
        <p:txBody>
          <a:bodyPr/>
          <a:lstStyle/>
          <a:p>
            <a:endParaRPr lang="en-US" sz="1200"/>
          </a:p>
        </p:txBody>
      </p:sp>
      <p:sp>
        <p:nvSpPr>
          <p:cNvPr id="7" name="Title 1">
            <a:extLst>
              <a:ext uri="{FF2B5EF4-FFF2-40B4-BE49-F238E27FC236}">
                <a16:creationId xmlns:a16="http://schemas.microsoft.com/office/drawing/2014/main" id="{A72A80BA-B396-31DC-A048-EBB46A46815D}"/>
              </a:ext>
            </a:extLst>
          </p:cNvPr>
          <p:cNvSpPr txBox="1">
            <a:spLocks/>
          </p:cNvSpPr>
          <p:nvPr/>
        </p:nvSpPr>
        <p:spPr>
          <a:xfrm>
            <a:off x="863600" y="469056"/>
            <a:ext cx="9601200" cy="1131144"/>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3200" b="1"/>
              <a:t>Emerging Recommendations from the RDI-TPA Workgroup (Paraphrases)</a:t>
            </a:r>
            <a:endParaRPr lang="en-US" sz="2667" b="1"/>
          </a:p>
        </p:txBody>
      </p:sp>
      <p:sp>
        <p:nvSpPr>
          <p:cNvPr id="8" name="TextBox 7">
            <a:extLst>
              <a:ext uri="{FF2B5EF4-FFF2-40B4-BE49-F238E27FC236}">
                <a16:creationId xmlns:a16="http://schemas.microsoft.com/office/drawing/2014/main" id="{F9E33C20-0E06-C760-3573-6134960D4B66}"/>
              </a:ext>
            </a:extLst>
          </p:cNvPr>
          <p:cNvSpPr txBox="1"/>
          <p:nvPr/>
        </p:nvSpPr>
        <p:spPr>
          <a:xfrm>
            <a:off x="863600" y="1812276"/>
            <a:ext cx="10464800" cy="3426002"/>
          </a:xfrm>
          <a:prstGeom prst="rect">
            <a:avLst/>
          </a:prstGeom>
          <a:noFill/>
        </p:spPr>
        <p:txBody>
          <a:bodyPr wrap="square" lIns="60960" tIns="30480" rIns="60960" bIns="30480" rtlCol="0" anchor="t">
            <a:spAutoFit/>
          </a:bodyPr>
          <a:lstStyle/>
          <a:p>
            <a:pPr marL="304815" indent="-304815">
              <a:spcAft>
                <a:spcPts val="800"/>
              </a:spcAft>
              <a:buAutoNum type="arabicPeriod"/>
            </a:pPr>
            <a:r>
              <a:rPr lang="en-US" sz="2133"/>
              <a:t>Ensure TPA design allows teacher preparation programs to organize and administer the TPA in smaller segments that may be completed within existing coursework and clinical practice.</a:t>
            </a:r>
            <a:endParaRPr lang="en-US" sz="2133">
              <a:cs typeface="Calibri"/>
            </a:endParaRPr>
          </a:p>
          <a:p>
            <a:pPr marL="304815" indent="-304815">
              <a:spcAft>
                <a:spcPts val="800"/>
              </a:spcAft>
              <a:buAutoNum type="arabicPeriod"/>
            </a:pPr>
            <a:r>
              <a:rPr lang="en-US" sz="2133"/>
              <a:t>Programs provide ongoing feedback to candidates prior to submission to mitigate condition codes and increase formative value of TPA.</a:t>
            </a:r>
          </a:p>
          <a:p>
            <a:pPr marL="304815" indent="-304815">
              <a:spcAft>
                <a:spcPts val="800"/>
              </a:spcAft>
              <a:buAutoNum type="arabicPeriod"/>
            </a:pPr>
            <a:r>
              <a:rPr lang="en-US" sz="2133"/>
              <a:t>Ensure assessor training prioritizes evaluating candidate knowledge over finding errors and revise scoring practices to focus on what can be assessed without use of condition codes.</a:t>
            </a:r>
          </a:p>
          <a:p>
            <a:pPr marL="304815" indent="-304815">
              <a:spcAft>
                <a:spcPts val="800"/>
              </a:spcAft>
              <a:buAutoNum type="arabicPeriod"/>
            </a:pPr>
            <a:r>
              <a:rPr lang="en-US" sz="2133"/>
              <a:t>Ensure TPAs provide substantive and actionable feedback for candidates.</a:t>
            </a:r>
          </a:p>
          <a:p>
            <a:pPr marL="304815" indent="-304815">
              <a:spcAft>
                <a:spcPts val="800"/>
              </a:spcAft>
              <a:buAutoNum type="arabicPeriod"/>
            </a:pPr>
            <a:r>
              <a:rPr lang="en-US" sz="2133"/>
              <a:t>Hold preparation programs accountable for addressing disproportionate success rates.</a:t>
            </a:r>
          </a:p>
        </p:txBody>
      </p:sp>
      <p:sp>
        <p:nvSpPr>
          <p:cNvPr id="9" name="Slide Number Placeholder 8">
            <a:extLst>
              <a:ext uri="{FF2B5EF4-FFF2-40B4-BE49-F238E27FC236}">
                <a16:creationId xmlns:a16="http://schemas.microsoft.com/office/drawing/2014/main" id="{6258C9E5-D306-6DF1-F4AF-A2E083F1B133}"/>
              </a:ext>
            </a:extLst>
          </p:cNvPr>
          <p:cNvSpPr>
            <a:spLocks noGrp="1"/>
          </p:cNvSpPr>
          <p:nvPr>
            <p:ph type="sldNum" sz="quarter" idx="12"/>
          </p:nvPr>
        </p:nvSpPr>
        <p:spPr/>
        <p:txBody>
          <a:bodyPr/>
          <a:lstStyle/>
          <a:p>
            <a:pPr algn="r"/>
            <a:fld id="{8CF074CD-934D-404A-ACFA-C89B8DACAFC4}" type="slidenum">
              <a:rPr lang="en-US" smtClean="0"/>
              <a:pPr algn="r"/>
              <a:t>17</a:t>
            </a:fld>
            <a:endParaRPr lang="en-US"/>
          </a:p>
        </p:txBody>
      </p:sp>
    </p:spTree>
    <p:extLst>
      <p:ext uri="{BB962C8B-B14F-4D97-AF65-F5344CB8AC3E}">
        <p14:creationId xmlns:p14="http://schemas.microsoft.com/office/powerpoint/2010/main" val="308532085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A34E34-BED3-F2D4-1979-233841639C9E}"/>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54AB400F-2EE0-3A26-AF6D-DF73A67E5893}"/>
              </a:ext>
            </a:extLst>
          </p:cNvPr>
          <p:cNvSpPr>
            <a:spLocks noGrp="1" noRot="1" noMove="1" noResize="1" noEditPoints="1" noAdjustHandles="1" noChangeArrowheads="1" noChangeShapeType="1"/>
          </p:cNvSpPr>
          <p:nvPr/>
        </p:nvSpPr>
        <p:spPr>
          <a:xfrm>
            <a:off x="0" y="6468018"/>
            <a:ext cx="12192000" cy="389982"/>
          </a:xfrm>
          <a:custGeom>
            <a:avLst/>
            <a:gdLst/>
            <a:ahLst/>
            <a:cxnLst/>
            <a:rect l="l" t="t" r="r" b="b"/>
            <a:pathLst>
              <a:path w="18288000" h="584973">
                <a:moveTo>
                  <a:pt x="0" y="0"/>
                </a:moveTo>
                <a:lnTo>
                  <a:pt x="18288000" y="0"/>
                </a:lnTo>
                <a:lnTo>
                  <a:pt x="18288000" y="584973"/>
                </a:lnTo>
                <a:lnTo>
                  <a:pt x="0" y="584973"/>
                </a:lnTo>
                <a:lnTo>
                  <a:pt x="0" y="0"/>
                </a:lnTo>
                <a:close/>
              </a:path>
            </a:pathLst>
          </a:custGeom>
          <a:blipFill>
            <a:blip r:embed="rId2"/>
            <a:stretch>
              <a:fillRect t="-173053" b="-46846"/>
            </a:stretch>
          </a:blipFill>
        </p:spPr>
        <p:txBody>
          <a:bodyPr/>
          <a:lstStyle/>
          <a:p>
            <a:endParaRPr lang="en-US" sz="1200"/>
          </a:p>
        </p:txBody>
      </p:sp>
      <p:grpSp>
        <p:nvGrpSpPr>
          <p:cNvPr id="3" name="Group 3">
            <a:extLst>
              <a:ext uri="{FF2B5EF4-FFF2-40B4-BE49-F238E27FC236}">
                <a16:creationId xmlns:a16="http://schemas.microsoft.com/office/drawing/2014/main" id="{3CA4E726-AF48-9B46-7EEA-B0EC0EE0FFA9}"/>
              </a:ext>
            </a:extLst>
          </p:cNvPr>
          <p:cNvGrpSpPr>
            <a:grpSpLocks noGrp="1" noUngrp="1" noRot="1" noMove="1" noResize="1"/>
          </p:cNvGrpSpPr>
          <p:nvPr/>
        </p:nvGrpSpPr>
        <p:grpSpPr>
          <a:xfrm>
            <a:off x="0" y="6325509"/>
            <a:ext cx="12192000" cy="142509"/>
            <a:chOff x="0" y="0"/>
            <a:chExt cx="4816593" cy="56300"/>
          </a:xfrm>
        </p:grpSpPr>
        <p:sp>
          <p:nvSpPr>
            <p:cNvPr id="4" name="Freeform 4">
              <a:extLst>
                <a:ext uri="{FF2B5EF4-FFF2-40B4-BE49-F238E27FC236}">
                  <a16:creationId xmlns:a16="http://schemas.microsoft.com/office/drawing/2014/main" id="{C0CEB2EE-B257-02B5-7A5E-B99012C0C35F}"/>
                </a:ext>
              </a:extLst>
            </p:cNvPr>
            <p:cNvSpPr>
              <a:spLocks noGrp="1" noRot="1" noMove="1" noResize="1" noEditPoints="1" noAdjustHandles="1" noChangeArrowheads="1" noChangeShapeType="1"/>
            </p:cNvSpPr>
            <p:nvPr/>
          </p:nvSpPr>
          <p:spPr>
            <a:xfrm>
              <a:off x="0" y="0"/>
              <a:ext cx="4816592" cy="56300"/>
            </a:xfrm>
            <a:custGeom>
              <a:avLst/>
              <a:gdLst/>
              <a:ahLst/>
              <a:cxnLst/>
              <a:rect l="l" t="t" r="r" b="b"/>
              <a:pathLst>
                <a:path w="4816592" h="56300">
                  <a:moveTo>
                    <a:pt x="0" y="0"/>
                  </a:moveTo>
                  <a:lnTo>
                    <a:pt x="4816592" y="0"/>
                  </a:lnTo>
                  <a:lnTo>
                    <a:pt x="4816592" y="56300"/>
                  </a:lnTo>
                  <a:lnTo>
                    <a:pt x="0" y="56300"/>
                  </a:lnTo>
                  <a:close/>
                </a:path>
              </a:pathLst>
            </a:custGeom>
            <a:solidFill>
              <a:srgbClr val="FAAC36"/>
            </a:solidFill>
          </p:spPr>
          <p:txBody>
            <a:bodyPr/>
            <a:lstStyle/>
            <a:p>
              <a:endParaRPr lang="en-US" sz="1200"/>
            </a:p>
          </p:txBody>
        </p:sp>
        <p:sp>
          <p:nvSpPr>
            <p:cNvPr id="5" name="TextBox 5">
              <a:extLst>
                <a:ext uri="{FF2B5EF4-FFF2-40B4-BE49-F238E27FC236}">
                  <a16:creationId xmlns:a16="http://schemas.microsoft.com/office/drawing/2014/main" id="{5543EFF9-39A2-A5B9-C39E-00CC9146DEF5}"/>
                </a:ext>
              </a:extLst>
            </p:cNvPr>
            <p:cNvSpPr txBox="1">
              <a:spLocks noGrp="1" noRot="1" noMove="1" noResize="1" noEditPoints="1" noAdjustHandles="1" noChangeArrowheads="1" noChangeShapeType="1"/>
            </p:cNvSpPr>
            <p:nvPr/>
          </p:nvSpPr>
          <p:spPr>
            <a:xfrm>
              <a:off x="0" y="-38100"/>
              <a:ext cx="4816593" cy="94400"/>
            </a:xfrm>
            <a:prstGeom prst="rect">
              <a:avLst/>
            </a:prstGeom>
          </p:spPr>
          <p:txBody>
            <a:bodyPr lIns="33867" tIns="33867" rIns="33867" bIns="33867" rtlCol="0" anchor="ctr"/>
            <a:lstStyle/>
            <a:p>
              <a:pPr algn="ctr">
                <a:lnSpc>
                  <a:spcPts val="1773"/>
                </a:lnSpc>
                <a:spcBef>
                  <a:spcPct val="0"/>
                </a:spcBef>
              </a:pPr>
              <a:endParaRPr sz="1200"/>
            </a:p>
          </p:txBody>
        </p:sp>
      </p:grpSp>
      <p:sp>
        <p:nvSpPr>
          <p:cNvPr id="6" name="Freeform 6">
            <a:extLst>
              <a:ext uri="{FF2B5EF4-FFF2-40B4-BE49-F238E27FC236}">
                <a16:creationId xmlns:a16="http://schemas.microsoft.com/office/drawing/2014/main" id="{27F6E227-426E-8B30-BC5B-39F2CCF35A18}"/>
              </a:ext>
            </a:extLst>
          </p:cNvPr>
          <p:cNvSpPr>
            <a:spLocks noGrp="1" noRot="1" noMove="1" noResize="1" noEditPoints="1" noAdjustHandles="1" noChangeArrowheads="1" noChangeShapeType="1"/>
          </p:cNvSpPr>
          <p:nvPr/>
        </p:nvSpPr>
        <p:spPr>
          <a:xfrm>
            <a:off x="145485" y="5301036"/>
            <a:ext cx="871164" cy="871164"/>
          </a:xfrm>
          <a:custGeom>
            <a:avLst/>
            <a:gdLst/>
            <a:ahLst/>
            <a:cxnLst/>
            <a:rect l="l" t="t" r="r" b="b"/>
            <a:pathLst>
              <a:path w="1306746" h="1306746">
                <a:moveTo>
                  <a:pt x="0" y="0"/>
                </a:moveTo>
                <a:lnTo>
                  <a:pt x="1306746" y="0"/>
                </a:lnTo>
                <a:lnTo>
                  <a:pt x="1306746" y="1306746"/>
                </a:lnTo>
                <a:lnTo>
                  <a:pt x="0" y="1306746"/>
                </a:lnTo>
                <a:lnTo>
                  <a:pt x="0" y="0"/>
                </a:lnTo>
                <a:close/>
              </a:path>
            </a:pathLst>
          </a:custGeom>
          <a:blipFill>
            <a:blip r:embed="rId3"/>
            <a:stretch>
              <a:fillRect/>
            </a:stretch>
          </a:blipFill>
        </p:spPr>
        <p:txBody>
          <a:bodyPr/>
          <a:lstStyle/>
          <a:p>
            <a:endParaRPr lang="en-US" sz="1200"/>
          </a:p>
        </p:txBody>
      </p:sp>
      <p:sp>
        <p:nvSpPr>
          <p:cNvPr id="7" name="Title 1">
            <a:extLst>
              <a:ext uri="{FF2B5EF4-FFF2-40B4-BE49-F238E27FC236}">
                <a16:creationId xmlns:a16="http://schemas.microsoft.com/office/drawing/2014/main" id="{B715C75B-3ED5-EADF-643C-74E07B581F97}"/>
              </a:ext>
            </a:extLst>
          </p:cNvPr>
          <p:cNvSpPr txBox="1">
            <a:spLocks/>
          </p:cNvSpPr>
          <p:nvPr/>
        </p:nvSpPr>
        <p:spPr>
          <a:xfrm>
            <a:off x="833120" y="282498"/>
            <a:ext cx="10170160" cy="1131144"/>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3200" b="1"/>
              <a:t>Possible Interim Actions Pending Outcomes of the </a:t>
            </a:r>
          </a:p>
          <a:p>
            <a:pPr algn="l"/>
            <a:r>
              <a:rPr lang="en-US" sz="3200" b="1"/>
              <a:t>RDI-TPA Workgroup Process</a:t>
            </a:r>
            <a:endParaRPr lang="en-US" sz="2667" b="1"/>
          </a:p>
        </p:txBody>
      </p:sp>
      <p:sp>
        <p:nvSpPr>
          <p:cNvPr id="9" name="TextBox 8">
            <a:extLst>
              <a:ext uri="{FF2B5EF4-FFF2-40B4-BE49-F238E27FC236}">
                <a16:creationId xmlns:a16="http://schemas.microsoft.com/office/drawing/2014/main" id="{DC6A10B2-429A-921F-BBD7-AB8EB2A34C72}"/>
              </a:ext>
            </a:extLst>
          </p:cNvPr>
          <p:cNvSpPr txBox="1"/>
          <p:nvPr/>
        </p:nvSpPr>
        <p:spPr>
          <a:xfrm>
            <a:off x="1016649" y="1421875"/>
            <a:ext cx="10616551" cy="4590167"/>
          </a:xfrm>
          <a:prstGeom prst="rect">
            <a:avLst/>
          </a:prstGeom>
          <a:noFill/>
        </p:spPr>
        <p:txBody>
          <a:bodyPr wrap="square" rtlCol="0">
            <a:spAutoFit/>
          </a:bodyPr>
          <a:lstStyle/>
          <a:p>
            <a:pPr marL="228611" indent="-228611">
              <a:spcAft>
                <a:spcPts val="600"/>
              </a:spcAft>
              <a:buAutoNum type="arabicPeriod"/>
            </a:pPr>
            <a:r>
              <a:rPr lang="en-US" sz="2133"/>
              <a:t>Update program standard (5b) and TPA guidance to clarify program ability to evaluate candidate work prior to submission to provide specific feedback for improvement and screen for technical errors that would generate condition codes. </a:t>
            </a:r>
          </a:p>
          <a:p>
            <a:pPr marL="228611" indent="-228611">
              <a:spcAft>
                <a:spcPts val="600"/>
              </a:spcAft>
              <a:buAutoNum type="arabicPeriod"/>
            </a:pPr>
            <a:r>
              <a:rPr lang="en-US" sz="2133"/>
              <a:t>Identify programs with low pass rates and/or high frequencies of condition coded submissions and issue notification letters that include evidence-based recommendations to improve candidate pass rates and/or reduce/eliminate candidate condition codes. Include notification in the program’s accreditation file.</a:t>
            </a:r>
          </a:p>
          <a:p>
            <a:pPr marL="228611" indent="-228611">
              <a:spcAft>
                <a:spcPts val="600"/>
              </a:spcAft>
              <a:buAutoNum type="arabicPeriod"/>
            </a:pPr>
            <a:r>
              <a:rPr lang="en-US" sz="2133"/>
              <a:t>Standardize the Commission’s system for gathering and reporting data related to TPA outcomes to include establishing clear metrics to inform policy development and support improvement in preparation programs.</a:t>
            </a:r>
          </a:p>
          <a:p>
            <a:pPr marL="228611" indent="-228611">
              <a:spcAft>
                <a:spcPts val="600"/>
              </a:spcAft>
              <a:buFontTx/>
              <a:buAutoNum type="arabicPeriod"/>
            </a:pPr>
            <a:r>
              <a:rPr lang="en-US" sz="2133"/>
              <a:t>Review the system by which candidates and programs are notified when a candidate’s scores fall within the secondary passing standard to identify opportunities to increase the number of candidates recommended for a credential.</a:t>
            </a:r>
          </a:p>
        </p:txBody>
      </p:sp>
      <p:sp>
        <p:nvSpPr>
          <p:cNvPr id="8" name="Slide Number Placeholder 7">
            <a:extLst>
              <a:ext uri="{FF2B5EF4-FFF2-40B4-BE49-F238E27FC236}">
                <a16:creationId xmlns:a16="http://schemas.microsoft.com/office/drawing/2014/main" id="{DB576100-EE26-E9D8-D7BF-FEF776D93AC3}"/>
              </a:ext>
            </a:extLst>
          </p:cNvPr>
          <p:cNvSpPr>
            <a:spLocks noGrp="1"/>
          </p:cNvSpPr>
          <p:nvPr>
            <p:ph type="sldNum" sz="quarter" idx="12"/>
          </p:nvPr>
        </p:nvSpPr>
        <p:spPr/>
        <p:txBody>
          <a:bodyPr/>
          <a:lstStyle/>
          <a:p>
            <a:pPr algn="r"/>
            <a:fld id="{8CF074CD-934D-404A-ACFA-C89B8DACAFC4}" type="slidenum">
              <a:rPr lang="en-US" smtClean="0"/>
              <a:pPr algn="r"/>
              <a:t>18</a:t>
            </a:fld>
            <a:endParaRPr lang="en-US"/>
          </a:p>
        </p:txBody>
      </p:sp>
    </p:spTree>
    <p:extLst>
      <p:ext uri="{BB962C8B-B14F-4D97-AF65-F5344CB8AC3E}">
        <p14:creationId xmlns:p14="http://schemas.microsoft.com/office/powerpoint/2010/main" val="3007459487"/>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MMPROD_UIDATA" val="&lt;database version=&quot;11.0&quot;&gt;&lt;object type=&quot;1&quot; unique_id=&quot;10001&quot;&gt;&lt;object type=&quot;2&quot; unique_id=&quot;10002&quot;&gt;&lt;object type=&quot;3&quot; unique_id=&quot;10003&quot;&gt;&lt;property id=&quot;20148&quot; value=&quot;5&quot;/&gt;&lt;property id=&quot;20300&quot; value=&quot;Slide 1&quot;/&gt;&lt;property id=&quot;20307&quot; value=&quot;275&quot;/&gt;&lt;/object&gt;&lt;/object&gt;&lt;object type=&quot;8&quot; unique_id=&quot;10006&quot;&gt;&lt;/object&gt;&lt;/object&gt;&lt;/database&gt;"/>
  <p:tag name="MMPROD_NEXTUNIQUEID" val="10009"/>
  <p:tag name="SECTOMILLISECCONVERTED" val="1"/>
</p:tagLst>
</file>

<file path=ppt/theme/theme1.xml><?xml version="1.0" encoding="utf-8"?>
<a:theme xmlns:a="http://schemas.openxmlformats.org/drawingml/2006/main" name="Retrospect">
  <a:themeElements>
    <a:clrScheme name="Blue Warm">
      <a:dk1>
        <a:sysClr val="windowText" lastClr="000000"/>
      </a:dk1>
      <a:lt1>
        <a:sysClr val="window" lastClr="FFFFFF"/>
      </a:lt1>
      <a:dk2>
        <a:srgbClr val="242852"/>
      </a:dk2>
      <a:lt2>
        <a:srgbClr val="ACCBF9"/>
      </a:lt2>
      <a:accent1>
        <a:srgbClr val="4A66AC"/>
      </a:accent1>
      <a:accent2>
        <a:srgbClr val="629DD1"/>
      </a:accent2>
      <a:accent3>
        <a:srgbClr val="297FD5"/>
      </a:accent3>
      <a:accent4>
        <a:srgbClr val="7F8FA9"/>
      </a:accent4>
      <a:accent5>
        <a:srgbClr val="5AA2AE"/>
      </a:accent5>
      <a:accent6>
        <a:srgbClr val="9D90A0"/>
      </a:accent6>
      <a:hlink>
        <a:srgbClr val="9454C3"/>
      </a:hlink>
      <a:folHlink>
        <a:srgbClr val="3EBBF0"/>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CTC Template 2020" id="{18D2E04C-FAD4-4880-9F2E-5059450E180D}" vid="{9C8CAB18-8F9C-4B67-80CE-8BA432E9498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c3acd45-541a-447d-b100-853e2f4c1c0f" xsi:nil="true"/>
    <SharedWithUsers xmlns="4c3acd45-541a-447d-b100-853e2f4c1c0f">
      <UserInfo>
        <DisplayName>Brown, Rhonda</DisplayName>
        <AccountId>167</AccountId>
        <AccountType/>
      </UserInfo>
      <UserInfo>
        <DisplayName>Grizzaffi, Rachel</DisplayName>
        <AccountId>21</AccountId>
        <AccountType/>
      </UserInfo>
      <UserInfo>
        <DisplayName>Yee, Nicole</DisplayName>
        <AccountId>130</AccountId>
        <AccountType/>
      </UserInfo>
      <UserInfo>
        <DisplayName>Conde, Dominick</DisplayName>
        <AccountId>42</AccountId>
        <AccountType/>
      </UserInfo>
    </SharedWithUsers>
    <lcf76f155ced4ddcb4097134ff3c332f xmlns="9803f46a-11bf-48f7-81fb-4a99cde79948">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B8A00C9505E3AF44BEE2BA095A360824" ma:contentTypeVersion="16" ma:contentTypeDescription="Create a new document." ma:contentTypeScope="" ma:versionID="554eebfc029e38e290327e5c4e5d5bb5">
  <xsd:schema xmlns:xsd="http://www.w3.org/2001/XMLSchema" xmlns:xs="http://www.w3.org/2001/XMLSchema" xmlns:p="http://schemas.microsoft.com/office/2006/metadata/properties" xmlns:ns2="9803f46a-11bf-48f7-81fb-4a99cde79948" xmlns:ns3="4c3acd45-541a-447d-b100-853e2f4c1c0f" targetNamespace="http://schemas.microsoft.com/office/2006/metadata/properties" ma:root="true" ma:fieldsID="6beeffd2117ab89f2912adc15a2f83ae" ns2:_="" ns3:_="">
    <xsd:import namespace="9803f46a-11bf-48f7-81fb-4a99cde79948"/>
    <xsd:import namespace="4c3acd45-541a-447d-b100-853e2f4c1c0f"/>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LengthInSeconds" minOccurs="0"/>
                <xsd:element ref="ns2:MediaServiceOCR" minOccurs="0"/>
                <xsd:element ref="ns2:lcf76f155ced4ddcb4097134ff3c332f" minOccurs="0"/>
                <xsd:element ref="ns3:TaxCatchAll" minOccurs="0"/>
                <xsd:element ref="ns2:MediaServiceLocation"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803f46a-11bf-48f7-81fb-4a99cde7994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MediaServiceOCR" ma:index="17" nillable="true" ma:displayName="Extracted Text" ma:internalName="MediaServiceOCR" ma:readOnly="true">
      <xsd:simpleType>
        <xsd:restriction base="dms:Note">
          <xsd:maxLength value="255"/>
        </xsd:restriction>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0184ffdf-fc1b-4c9a-9cb0-b65f1b3232d2" ma:termSetId="09814cd3-568e-fe90-9814-8d621ff8fb84" ma:anchorId="fba54fb3-c3e1-fe81-a776-ca4b69148c4d" ma:open="true" ma:isKeyword="false">
      <xsd:complexType>
        <xsd:sequence>
          <xsd:element ref="pc:Terms" minOccurs="0" maxOccurs="1"/>
        </xsd:sequence>
      </xsd:complexType>
    </xsd:element>
    <xsd:element name="MediaServiceLocation" ma:index="21" nillable="true" ma:displayName="Location" ma:internalName="MediaServiceLocation" ma:readOnly="true">
      <xsd:simpleType>
        <xsd:restriction base="dms:Text"/>
      </xsd:simpleType>
    </xsd:element>
    <xsd:element name="MediaServiceObjectDetectorVersions" ma:index="22"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3"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c3acd45-541a-447d-b100-853e2f4c1c0f"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9f71496d-b180-451c-b2dc-5adbda007282}" ma:internalName="TaxCatchAll" ma:showField="CatchAllData" ma:web="4c3acd45-541a-447d-b100-853e2f4c1c0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00FF3BE-BCDB-4724-8116-11BE3713C401}">
  <ds:schemaRefs>
    <ds:schemaRef ds:uri="http://purl.org/dc/dcmitype/"/>
    <ds:schemaRef ds:uri="4c3acd45-541a-447d-b100-853e2f4c1c0f"/>
    <ds:schemaRef ds:uri="http://schemas.openxmlformats.org/package/2006/metadata/core-properties"/>
    <ds:schemaRef ds:uri="http://schemas.microsoft.com/office/2006/documentManagement/types"/>
    <ds:schemaRef ds:uri="http://www.w3.org/XML/1998/namespace"/>
    <ds:schemaRef ds:uri="http://schemas.microsoft.com/office/2006/metadata/properties"/>
    <ds:schemaRef ds:uri="http://purl.org/dc/elements/1.1/"/>
    <ds:schemaRef ds:uri="http://purl.org/dc/terms/"/>
    <ds:schemaRef ds:uri="http://schemas.microsoft.com/office/infopath/2007/PartnerControls"/>
    <ds:schemaRef ds:uri="9803f46a-11bf-48f7-81fb-4a99cde79948"/>
  </ds:schemaRefs>
</ds:datastoreItem>
</file>

<file path=customXml/itemProps2.xml><?xml version="1.0" encoding="utf-8"?>
<ds:datastoreItem xmlns:ds="http://schemas.openxmlformats.org/officeDocument/2006/customXml" ds:itemID="{B206C0BA-07EB-4212-9373-EFE746B1D161}">
  <ds:schemaRefs>
    <ds:schemaRef ds:uri="http://schemas.microsoft.com/sharepoint/v3/contenttype/forms"/>
  </ds:schemaRefs>
</ds:datastoreItem>
</file>

<file path=customXml/itemProps3.xml><?xml version="1.0" encoding="utf-8"?>
<ds:datastoreItem xmlns:ds="http://schemas.openxmlformats.org/officeDocument/2006/customXml" ds:itemID="{FD00F90D-8E92-4725-A4E0-36EB1F737E8C}"/>
</file>

<file path=docProps/app.xml><?xml version="1.0" encoding="utf-8"?>
<Properties xmlns="http://schemas.openxmlformats.org/officeDocument/2006/extended-properties" xmlns:vt="http://schemas.openxmlformats.org/officeDocument/2006/docPropsVTypes">
  <Template>CTC Template 2020</Template>
  <TotalTime>1</TotalTime>
  <Words>2099</Words>
  <Application>Microsoft Office PowerPoint</Application>
  <PresentationFormat>Widescreen</PresentationFormat>
  <Paragraphs>159</Paragraphs>
  <Slides>18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18</vt:i4>
      </vt:variant>
    </vt:vector>
  </HeadingPairs>
  <TitlesOfParts>
    <vt:vector size="23" baseType="lpstr">
      <vt:lpstr>Arial</vt:lpstr>
      <vt:lpstr>Calibri</vt:lpstr>
      <vt:lpstr>Calibri Light</vt:lpstr>
      <vt:lpstr>Segoe UI</vt:lpstr>
      <vt:lpstr>Retrospect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CTC PowerPoint Template</dc:title>
  <dc:creator>Sayas, Purity Rose</dc:creator>
  <cp:lastModifiedBy>Theriault, Hai-Jue</cp:lastModifiedBy>
  <cp:revision>2</cp:revision>
  <dcterms:created xsi:type="dcterms:W3CDTF">2021-04-27T22:55:36Z</dcterms:created>
  <dcterms:modified xsi:type="dcterms:W3CDTF">2024-12-13T00:30:29Z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0x010100B8A00C9505E3AF44BEE2BA095A360824</vt:lpwstr>
  </property>
  <property fmtid="{D5CDD505-2E9C-101B-9397-08002B2CF9AE}" pid="3" name="Categories1">
    <vt:lpwstr>7;#Administrative|5c69305d-07f7-4116-9572-46764656732c</vt:lpwstr>
  </property>
  <property fmtid="{D5CDD505-2E9C-101B-9397-08002B2CF9AE}" pid="4" name="Categories0">
    <vt:lpwstr>34;#Templates|e5110cce-88cb-4edd-88c7-0de7d43e8255</vt:lpwstr>
  </property>
  <property fmtid="{D5CDD505-2E9C-101B-9397-08002B2CF9AE}" pid="5" name="MediaServiceImageTags">
    <vt:lpwstr/>
  </property>
</Properties>
</file>